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94" r:id="rId4"/>
    <p:sldId id="268" r:id="rId5"/>
    <p:sldId id="285" r:id="rId6"/>
    <p:sldId id="278" r:id="rId7"/>
    <p:sldId id="282" r:id="rId8"/>
    <p:sldId id="283" r:id="rId9"/>
    <p:sldId id="281" r:id="rId10"/>
    <p:sldId id="280" r:id="rId11"/>
    <p:sldId id="286" r:id="rId12"/>
    <p:sldId id="276" r:id="rId13"/>
    <p:sldId id="287" r:id="rId14"/>
    <p:sldId id="295" r:id="rId15"/>
    <p:sldId id="291" r:id="rId16"/>
    <p:sldId id="261" r:id="rId17"/>
    <p:sldId id="264" r:id="rId18"/>
    <p:sldId id="260" r:id="rId19"/>
    <p:sldId id="284" r:id="rId20"/>
    <p:sldId id="288" r:id="rId21"/>
    <p:sldId id="297" r:id="rId22"/>
    <p:sldId id="289" r:id="rId23"/>
    <p:sldId id="292" r:id="rId24"/>
    <p:sldId id="293" r:id="rId25"/>
    <p:sldId id="298" r:id="rId26"/>
    <p:sldId id="299" r:id="rId27"/>
    <p:sldId id="266" r:id="rId28"/>
    <p:sldId id="2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9A90A-FCB2-4B4B-8772-BCBBB3DEBEB4}" v="5748" dt="2019-12-04T00:21:50.888"/>
    <p1510:client id="{2F1AC965-5F8A-CC4A-986F-AC3212E2B9C6}" v="523" dt="2019-12-04T00:18:31.646"/>
    <p1510:client id="{33D7F5F7-B673-FD80-DE28-985F090CD783}" v="2" dt="2019-12-04T02:15:58.760"/>
    <p1510:client id="{93D8C887-F74A-B528-5DE0-DB3097278275}" v="591" dt="2019-12-03T10:30:44.530"/>
    <p1510:client id="{E196FC86-DB2C-6648-9A39-3FABF5BA48BD}" v="3813" dt="2019-12-04T01:25:06.1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4595A5-1CCD-E74B-B892-3B2D0CE9DB05}"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CE1CB-7755-1342-A700-7F4369AD0398}" type="slidenum">
              <a:rPr lang="en-US" smtClean="0"/>
              <a:t>‹#›</a:t>
            </a:fld>
            <a:endParaRPr lang="en-US"/>
          </a:p>
        </p:txBody>
      </p:sp>
    </p:spTree>
    <p:extLst>
      <p:ext uri="{BB962C8B-B14F-4D97-AF65-F5344CB8AC3E}">
        <p14:creationId xmlns:p14="http://schemas.microsoft.com/office/powerpoint/2010/main" val="858863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Due to many factors: financial crisis: </a:t>
            </a:r>
            <a:r>
              <a:rPr lang="en-US" sz="1200" b="1" i="0" kern="1200">
                <a:solidFill>
                  <a:schemeClr val="tx1"/>
                </a:solidFill>
                <a:effectLst/>
                <a:latin typeface="+mn-lt"/>
                <a:ea typeface="+mn-ea"/>
                <a:cs typeface="+mn-cs"/>
              </a:rPr>
              <a:t>was</a:t>
            </a:r>
            <a:r>
              <a:rPr lang="en-US" sz="1200" b="0" i="0" kern="1200">
                <a:solidFill>
                  <a:schemeClr val="tx1"/>
                </a:solidFill>
                <a:effectLst/>
                <a:latin typeface="+mn-lt"/>
                <a:ea typeface="+mn-ea"/>
                <a:cs typeface="+mn-cs"/>
              </a:rPr>
              <a:t> a severe </a:t>
            </a:r>
            <a:r>
              <a:rPr lang="en-US" sz="1200" b="1" i="0" kern="1200">
                <a:solidFill>
                  <a:schemeClr val="tx1"/>
                </a:solidFill>
                <a:effectLst/>
                <a:latin typeface="+mn-lt"/>
                <a:ea typeface="+mn-ea"/>
                <a:cs typeface="+mn-cs"/>
              </a:rPr>
              <a:t>worldwide economic crisis</a:t>
            </a:r>
            <a:r>
              <a:rPr lang="en-US" sz="1200" b="0" i="0" kern="1200">
                <a:solidFill>
                  <a:schemeClr val="tx1"/>
                </a:solidFill>
                <a:effectLst/>
                <a:latin typeface="+mn-lt"/>
                <a:ea typeface="+mn-ea"/>
                <a:cs typeface="+mn-cs"/>
              </a:rPr>
              <a:t> we ever had</a:t>
            </a:r>
            <a:r>
              <a:rPr lang="en-US"/>
              <a:t>, not targeting the right market</a:t>
            </a:r>
          </a:p>
        </p:txBody>
      </p:sp>
      <p:sp>
        <p:nvSpPr>
          <p:cNvPr id="4" name="Slide Number Placeholder 3"/>
          <p:cNvSpPr>
            <a:spLocks noGrp="1"/>
          </p:cNvSpPr>
          <p:nvPr>
            <p:ph type="sldNum" sz="quarter" idx="5"/>
          </p:nvPr>
        </p:nvSpPr>
        <p:spPr/>
        <p:txBody>
          <a:bodyPr/>
          <a:lstStyle/>
          <a:p>
            <a:fld id="{237CE1CB-7755-1342-A700-7F4369AD0398}" type="slidenum">
              <a:rPr lang="en-US" smtClean="0"/>
              <a:t>3</a:t>
            </a:fld>
            <a:endParaRPr lang="en-US"/>
          </a:p>
        </p:txBody>
      </p:sp>
    </p:spTree>
    <p:extLst>
      <p:ext uri="{BB962C8B-B14F-4D97-AF65-F5344CB8AC3E}">
        <p14:creationId xmlns:p14="http://schemas.microsoft.com/office/powerpoint/2010/main" val="3440638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discuss the issue further, there is a positive correlation between pounds sold and our revenue which is pretty self-explanatory. However, the bias between the correlation of visits and revenue is really strong. Which is also quite self-explanatory because QA does not have an add to cart feature on their website, so profile visits are a </a:t>
            </a:r>
          </a:p>
        </p:txBody>
      </p:sp>
      <p:sp>
        <p:nvSpPr>
          <p:cNvPr id="4" name="Slide Number Placeholder 3"/>
          <p:cNvSpPr>
            <a:spLocks noGrp="1"/>
          </p:cNvSpPr>
          <p:nvPr>
            <p:ph type="sldNum" sz="quarter" idx="5"/>
          </p:nvPr>
        </p:nvSpPr>
        <p:spPr/>
        <p:txBody>
          <a:bodyPr/>
          <a:lstStyle/>
          <a:p>
            <a:fld id="{237CE1CB-7755-1342-A700-7F4369AD0398}" type="slidenum">
              <a:rPr lang="en-US" smtClean="0"/>
              <a:t>16</a:t>
            </a:fld>
            <a:endParaRPr lang="en-US"/>
          </a:p>
        </p:txBody>
      </p:sp>
    </p:spTree>
    <p:extLst>
      <p:ext uri="{BB962C8B-B14F-4D97-AF65-F5344CB8AC3E}">
        <p14:creationId xmlns:p14="http://schemas.microsoft.com/office/powerpoint/2010/main" val="1349078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75% of unique visits lie below 1,300 mark for unique visits. Outliers are from the promotion period.</a:t>
            </a:r>
          </a:p>
          <a:p>
            <a:endParaRPr lang="en-US"/>
          </a:p>
        </p:txBody>
      </p:sp>
      <p:sp>
        <p:nvSpPr>
          <p:cNvPr id="4" name="Slide Number Placeholder 3"/>
          <p:cNvSpPr>
            <a:spLocks noGrp="1"/>
          </p:cNvSpPr>
          <p:nvPr>
            <p:ph type="sldNum" sz="quarter" idx="5"/>
          </p:nvPr>
        </p:nvSpPr>
        <p:spPr/>
        <p:txBody>
          <a:bodyPr/>
          <a:lstStyle/>
          <a:p>
            <a:fld id="{237CE1CB-7755-1342-A700-7F4369AD0398}" type="slidenum">
              <a:rPr lang="en-US" smtClean="0"/>
              <a:t>17</a:t>
            </a:fld>
            <a:endParaRPr lang="en-US"/>
          </a:p>
        </p:txBody>
      </p:sp>
    </p:spTree>
    <p:extLst>
      <p:ext uri="{BB962C8B-B14F-4D97-AF65-F5344CB8AC3E}">
        <p14:creationId xmlns:p14="http://schemas.microsoft.com/office/powerpoint/2010/main" val="1529097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further discuss the question, we could see that even during the pre-promotion period we have our highest units sold. And during the initial period we could see that we have relatively more pounds sold during the post-promotional period. </a:t>
            </a:r>
          </a:p>
        </p:txBody>
      </p:sp>
      <p:sp>
        <p:nvSpPr>
          <p:cNvPr id="4" name="Slide Number Placeholder 3"/>
          <p:cNvSpPr>
            <a:spLocks noGrp="1"/>
          </p:cNvSpPr>
          <p:nvPr>
            <p:ph type="sldNum" sz="quarter" idx="5"/>
          </p:nvPr>
        </p:nvSpPr>
        <p:spPr/>
        <p:txBody>
          <a:bodyPr/>
          <a:lstStyle/>
          <a:p>
            <a:fld id="{237CE1CB-7755-1342-A700-7F4369AD0398}" type="slidenum">
              <a:rPr lang="en-US" smtClean="0"/>
              <a:t>18</a:t>
            </a:fld>
            <a:endParaRPr lang="en-US"/>
          </a:p>
        </p:txBody>
      </p:sp>
    </p:spTree>
    <p:extLst>
      <p:ext uri="{BB962C8B-B14F-4D97-AF65-F5344CB8AC3E}">
        <p14:creationId xmlns:p14="http://schemas.microsoft.com/office/powerpoint/2010/main" val="2073076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CE1CB-7755-1342-A700-7F4369AD0398}" type="slidenum">
              <a:rPr lang="en-US" smtClean="0"/>
              <a:t>19</a:t>
            </a:fld>
            <a:endParaRPr lang="en-US"/>
          </a:p>
        </p:txBody>
      </p:sp>
    </p:spTree>
    <p:extLst>
      <p:ext uri="{BB962C8B-B14F-4D97-AF65-F5344CB8AC3E}">
        <p14:creationId xmlns:p14="http://schemas.microsoft.com/office/powerpoint/2010/main" val="3291685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Japan – Yahoo, China -Baidu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A product wins if they think you are local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237CE1CB-7755-1342-A700-7F4369AD0398}" type="slidenum">
              <a:rPr lang="en-US" smtClean="0"/>
              <a:t>23</a:t>
            </a:fld>
            <a:endParaRPr lang="en-US"/>
          </a:p>
        </p:txBody>
      </p:sp>
    </p:spTree>
    <p:extLst>
      <p:ext uri="{BB962C8B-B14F-4D97-AF65-F5344CB8AC3E}">
        <p14:creationId xmlns:p14="http://schemas.microsoft.com/office/powerpoint/2010/main" val="2534556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need more data with around 60 observation we ca not take big decisions.</a:t>
            </a:r>
          </a:p>
        </p:txBody>
      </p:sp>
      <p:sp>
        <p:nvSpPr>
          <p:cNvPr id="4" name="Slide Number Placeholder 3"/>
          <p:cNvSpPr>
            <a:spLocks noGrp="1"/>
          </p:cNvSpPr>
          <p:nvPr>
            <p:ph type="sldNum" sz="quarter" idx="5"/>
          </p:nvPr>
        </p:nvSpPr>
        <p:spPr/>
        <p:txBody>
          <a:bodyPr/>
          <a:lstStyle/>
          <a:p>
            <a:fld id="{237CE1CB-7755-1342-A700-7F4369AD0398}" type="slidenum">
              <a:rPr lang="en-US" smtClean="0"/>
              <a:t>24</a:t>
            </a:fld>
            <a:endParaRPr lang="en-US"/>
          </a:p>
        </p:txBody>
      </p:sp>
    </p:spTree>
    <p:extLst>
      <p:ext uri="{BB962C8B-B14F-4D97-AF65-F5344CB8AC3E}">
        <p14:creationId xmlns:p14="http://schemas.microsoft.com/office/powerpoint/2010/main" val="1746995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Pre-Promo: </a:t>
            </a:r>
            <a:r>
              <a:rPr lang="en-US" sz="1200" kern="1200">
                <a:solidFill>
                  <a:schemeClr val="tx1"/>
                </a:solidFill>
                <a:effectLst/>
                <a:latin typeface="+mn-lt"/>
                <a:ea typeface="+mn-ea"/>
                <a:cs typeface="+mn-cs"/>
              </a:rPr>
              <a:t>sent by mid December 2008 (investment 25$)</a:t>
            </a:r>
          </a:p>
          <a:p>
            <a:r>
              <a:rPr lang="en-US" sz="1200" kern="1200">
                <a:solidFill>
                  <a:schemeClr val="tx1"/>
                </a:solidFill>
                <a:effectLst/>
                <a:latin typeface="+mn-lt"/>
                <a:ea typeface="+mn-ea"/>
                <a:cs typeface="+mn-cs"/>
              </a:rPr>
              <a:t>Promotion: Campaign was successful in terms of brand awareness: bringing lo</a:t>
            </a:r>
            <a:r>
              <a:rPr lang="en-US"/>
              <a:t>ts of unique visitors to the website, however that doesn’t necessary mean that those unique visitors brought more revenues to QA.</a:t>
            </a:r>
          </a:p>
        </p:txBody>
      </p:sp>
      <p:sp>
        <p:nvSpPr>
          <p:cNvPr id="4" name="Slide Number Placeholder 3"/>
          <p:cNvSpPr>
            <a:spLocks noGrp="1"/>
          </p:cNvSpPr>
          <p:nvPr>
            <p:ph type="sldNum" sz="quarter" idx="5"/>
          </p:nvPr>
        </p:nvSpPr>
        <p:spPr/>
        <p:txBody>
          <a:bodyPr/>
          <a:lstStyle/>
          <a:p>
            <a:fld id="{237CE1CB-7755-1342-A700-7F4369AD0398}" type="slidenum">
              <a:rPr lang="en-US" smtClean="0"/>
              <a:t>6</a:t>
            </a:fld>
            <a:endParaRPr lang="en-US"/>
          </a:p>
        </p:txBody>
      </p:sp>
    </p:spTree>
    <p:extLst>
      <p:ext uri="{BB962C8B-B14F-4D97-AF65-F5344CB8AC3E}">
        <p14:creationId xmlns:p14="http://schemas.microsoft.com/office/powerpoint/2010/main" val="2074655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are these visitors coming from?</a:t>
            </a:r>
          </a:p>
          <a:p>
            <a:endParaRPr lang="en-US"/>
          </a:p>
          <a:p>
            <a:r>
              <a:rPr lang="en-US"/>
              <a:t>+50% visits comes from Referring Sites / +30% Search Engines</a:t>
            </a:r>
          </a:p>
          <a:p>
            <a:endParaRPr lang="en-US"/>
          </a:p>
          <a:p>
            <a:r>
              <a:rPr lang="en-US"/>
              <a:t>And from both Traffic sources, around 80% comes from Google</a:t>
            </a:r>
          </a:p>
        </p:txBody>
      </p:sp>
      <p:sp>
        <p:nvSpPr>
          <p:cNvPr id="4" name="Slide Number Placeholder 3"/>
          <p:cNvSpPr>
            <a:spLocks noGrp="1"/>
          </p:cNvSpPr>
          <p:nvPr>
            <p:ph type="sldNum" sz="quarter" idx="5"/>
          </p:nvPr>
        </p:nvSpPr>
        <p:spPr/>
        <p:txBody>
          <a:bodyPr/>
          <a:lstStyle/>
          <a:p>
            <a:fld id="{237CE1CB-7755-1342-A700-7F4369AD0398}" type="slidenum">
              <a:rPr lang="en-US" smtClean="0"/>
              <a:t>7</a:t>
            </a:fld>
            <a:endParaRPr lang="en-US"/>
          </a:p>
        </p:txBody>
      </p:sp>
    </p:spTree>
    <p:extLst>
      <p:ext uri="{BB962C8B-B14F-4D97-AF65-F5344CB8AC3E}">
        <p14:creationId xmlns:p14="http://schemas.microsoft.com/office/powerpoint/2010/main" val="950121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graphs that support our statement</a:t>
            </a:r>
          </a:p>
        </p:txBody>
      </p:sp>
      <p:sp>
        <p:nvSpPr>
          <p:cNvPr id="4" name="Slide Number Placeholder 3"/>
          <p:cNvSpPr>
            <a:spLocks noGrp="1"/>
          </p:cNvSpPr>
          <p:nvPr>
            <p:ph type="sldNum" sz="quarter" idx="5"/>
          </p:nvPr>
        </p:nvSpPr>
        <p:spPr/>
        <p:txBody>
          <a:bodyPr/>
          <a:lstStyle/>
          <a:p>
            <a:fld id="{237CE1CB-7755-1342-A700-7F4369AD0398}" type="slidenum">
              <a:rPr lang="en-US" smtClean="0"/>
              <a:t>8</a:t>
            </a:fld>
            <a:endParaRPr lang="en-US"/>
          </a:p>
        </p:txBody>
      </p:sp>
    </p:spTree>
    <p:extLst>
      <p:ext uri="{BB962C8B-B14F-4D97-AF65-F5344CB8AC3E}">
        <p14:creationId xmlns:p14="http://schemas.microsoft.com/office/powerpoint/2010/main" val="105890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here.</a:t>
            </a:r>
          </a:p>
        </p:txBody>
      </p:sp>
      <p:sp>
        <p:nvSpPr>
          <p:cNvPr id="4" name="Slide Number Placeholder 3"/>
          <p:cNvSpPr>
            <a:spLocks noGrp="1"/>
          </p:cNvSpPr>
          <p:nvPr>
            <p:ph type="sldNum" sz="quarter" idx="5"/>
          </p:nvPr>
        </p:nvSpPr>
        <p:spPr/>
        <p:txBody>
          <a:bodyPr/>
          <a:lstStyle/>
          <a:p>
            <a:fld id="{237CE1CB-7755-1342-A700-7F4369AD0398}" type="slidenum">
              <a:rPr lang="en-US" smtClean="0"/>
              <a:t>9</a:t>
            </a:fld>
            <a:endParaRPr lang="en-US"/>
          </a:p>
        </p:txBody>
      </p:sp>
    </p:spTree>
    <p:extLst>
      <p:ext uri="{BB962C8B-B14F-4D97-AF65-F5344CB8AC3E}">
        <p14:creationId xmlns:p14="http://schemas.microsoft.com/office/powerpoint/2010/main" val="2687198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we can see high percentage of visits from North, South and Central America. We shouldn't be surprised by these results because they are focusing their promotion strategy in google and google AdWords. The most important search engine source in the Americas.</a:t>
            </a:r>
          </a:p>
          <a:p>
            <a:r>
              <a:rPr lang="en-US"/>
              <a:t>What happened with the company goal, to enter and reach the Asian market? If </a:t>
            </a:r>
            <a:r>
              <a:rPr lang="en-US" sz="1200" kern="1200">
                <a:solidFill>
                  <a:schemeClr val="tx1"/>
                </a:solidFill>
                <a:effectLst/>
                <a:latin typeface="+mn-lt"/>
                <a:ea typeface="+mn-ea"/>
                <a:cs typeface="+mn-cs"/>
              </a:rPr>
              <a:t>the Asian market was viewed as particularly important to QA, they are clearly not investing in the right search engines commonly used in that region. Google for example is banned from China. Cleary the strategy is not going to work in that market.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One of our recommendations is target search engines that are more popular in the Asian market like Japan -  Yahoo and China - Baidu</a:t>
            </a:r>
            <a:endParaRPr lang="en-US"/>
          </a:p>
          <a:p>
            <a:endParaRPr lang="en-US"/>
          </a:p>
        </p:txBody>
      </p:sp>
      <p:sp>
        <p:nvSpPr>
          <p:cNvPr id="4" name="Slide Number Placeholder 3"/>
          <p:cNvSpPr>
            <a:spLocks noGrp="1"/>
          </p:cNvSpPr>
          <p:nvPr>
            <p:ph type="sldNum" sz="quarter" idx="5"/>
          </p:nvPr>
        </p:nvSpPr>
        <p:spPr/>
        <p:txBody>
          <a:bodyPr/>
          <a:lstStyle/>
          <a:p>
            <a:fld id="{237CE1CB-7755-1342-A700-7F4369AD0398}" type="slidenum">
              <a:rPr lang="en-US" smtClean="0"/>
              <a:t>10</a:t>
            </a:fld>
            <a:endParaRPr lang="en-US"/>
          </a:p>
        </p:txBody>
      </p:sp>
    </p:spTree>
    <p:extLst>
      <p:ext uri="{BB962C8B-B14F-4D97-AF65-F5344CB8AC3E}">
        <p14:creationId xmlns:p14="http://schemas.microsoft.com/office/powerpoint/2010/main" val="2836523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Initial period strong correlation between bounce and visits.</a:t>
            </a:r>
          </a:p>
          <a:p>
            <a:r>
              <a:rPr lang="en-US"/>
              <a:t>During prepromotion bounce rate and visits dropped for a tiny amount. </a:t>
            </a:r>
          </a:p>
          <a:p>
            <a:r>
              <a:rPr lang="en-US"/>
              <a:t>Promo remained the same, but we should take note that pounds sold and profit had a stronger correlation.</a:t>
            </a:r>
          </a:p>
          <a:p>
            <a:r>
              <a:rPr lang="en-US"/>
              <a:t>However this does not mean that when page visitors familiarize themselves with website does mean that they are more likely to do business with us. Post-promo least bounce rate but compared to the other periods, it showed us the weakest correlation between profit and bounce rate. And as we can see, correlation between profit and pounds sold weakened during this period. </a:t>
            </a:r>
          </a:p>
        </p:txBody>
      </p:sp>
      <p:sp>
        <p:nvSpPr>
          <p:cNvPr id="4" name="Slide Number Placeholder 3"/>
          <p:cNvSpPr>
            <a:spLocks noGrp="1"/>
          </p:cNvSpPr>
          <p:nvPr>
            <p:ph type="sldNum" sz="quarter" idx="5"/>
          </p:nvPr>
        </p:nvSpPr>
        <p:spPr/>
        <p:txBody>
          <a:bodyPr/>
          <a:lstStyle/>
          <a:p>
            <a:fld id="{237CE1CB-7755-1342-A700-7F4369AD0398}" type="slidenum">
              <a:rPr lang="en-US" smtClean="0"/>
              <a:t>12</a:t>
            </a:fld>
            <a:endParaRPr lang="en-US"/>
          </a:p>
        </p:txBody>
      </p:sp>
    </p:spTree>
    <p:extLst>
      <p:ext uri="{BB962C8B-B14F-4D97-AF65-F5344CB8AC3E}">
        <p14:creationId xmlns:p14="http://schemas.microsoft.com/office/powerpoint/2010/main" val="72400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Yes. We released our brochure during the middle of December, 2008. After a few weeks we could see that we have caught a lot of attention to our website.</a:t>
            </a:r>
          </a:p>
        </p:txBody>
      </p:sp>
      <p:sp>
        <p:nvSpPr>
          <p:cNvPr id="4" name="Slide Number Placeholder 3"/>
          <p:cNvSpPr>
            <a:spLocks noGrp="1"/>
          </p:cNvSpPr>
          <p:nvPr>
            <p:ph type="sldNum" sz="quarter" idx="5"/>
          </p:nvPr>
        </p:nvSpPr>
        <p:spPr/>
        <p:txBody>
          <a:bodyPr/>
          <a:lstStyle/>
          <a:p>
            <a:fld id="{237CE1CB-7755-1342-A700-7F4369AD0398}" type="slidenum">
              <a:rPr lang="en-US" smtClean="0"/>
              <a:t>14</a:t>
            </a:fld>
            <a:endParaRPr lang="en-US"/>
          </a:p>
        </p:txBody>
      </p:sp>
    </p:spTree>
    <p:extLst>
      <p:ext uri="{BB962C8B-B14F-4D97-AF65-F5344CB8AC3E}">
        <p14:creationId xmlns:p14="http://schemas.microsoft.com/office/powerpoint/2010/main" val="1941685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during the peak popularity of our website, which is during the promotion period, our revenue and units sold are also at the lowest compared to the other 3 periods. </a:t>
            </a:r>
          </a:p>
        </p:txBody>
      </p:sp>
      <p:sp>
        <p:nvSpPr>
          <p:cNvPr id="4" name="Slide Number Placeholder 3"/>
          <p:cNvSpPr>
            <a:spLocks noGrp="1"/>
          </p:cNvSpPr>
          <p:nvPr>
            <p:ph type="sldNum" sz="quarter" idx="5"/>
          </p:nvPr>
        </p:nvSpPr>
        <p:spPr/>
        <p:txBody>
          <a:bodyPr/>
          <a:lstStyle/>
          <a:p>
            <a:fld id="{237CE1CB-7755-1342-A700-7F4369AD0398}" type="slidenum">
              <a:rPr lang="en-US" smtClean="0"/>
              <a:t>15</a:t>
            </a:fld>
            <a:endParaRPr lang="en-US"/>
          </a:p>
        </p:txBody>
      </p:sp>
    </p:spTree>
    <p:extLst>
      <p:ext uri="{BB962C8B-B14F-4D97-AF65-F5344CB8AC3E}">
        <p14:creationId xmlns:p14="http://schemas.microsoft.com/office/powerpoint/2010/main" val="1266594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2D4A-E610-584E-ADA7-7680CEB14F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DC610F-80EA-4646-BA5E-2447AF2A0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9B324-00E7-5D47-BB49-82BDE4905F77}"/>
              </a:ext>
            </a:extLst>
          </p:cNvPr>
          <p:cNvSpPr>
            <a:spLocks noGrp="1"/>
          </p:cNvSpPr>
          <p:nvPr>
            <p:ph type="dt" sz="half" idx="10"/>
          </p:nvPr>
        </p:nvSpPr>
        <p:spPr/>
        <p:txBody>
          <a:bodyPr/>
          <a:lstStyle/>
          <a:p>
            <a:fld id="{10608286-F9F5-9149-93EC-9EC7748DA5B8}" type="datetimeFigureOut">
              <a:rPr lang="en-US" smtClean="0"/>
              <a:t>12/4/19</a:t>
            </a:fld>
            <a:endParaRPr lang="en-US"/>
          </a:p>
        </p:txBody>
      </p:sp>
      <p:sp>
        <p:nvSpPr>
          <p:cNvPr id="5" name="Footer Placeholder 4">
            <a:extLst>
              <a:ext uri="{FF2B5EF4-FFF2-40B4-BE49-F238E27FC236}">
                <a16:creationId xmlns:a16="http://schemas.microsoft.com/office/drawing/2014/main" id="{0FE5D332-183A-FF4A-9EBA-B0E4DE0482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74D51-3223-D446-A907-587D42539108}"/>
              </a:ext>
            </a:extLst>
          </p:cNvPr>
          <p:cNvSpPr>
            <a:spLocks noGrp="1"/>
          </p:cNvSpPr>
          <p:nvPr>
            <p:ph type="sldNum" sz="quarter" idx="12"/>
          </p:nvPr>
        </p:nvSpPr>
        <p:spPr/>
        <p:txBody>
          <a:bodyPr/>
          <a:lstStyle/>
          <a:p>
            <a:fld id="{60107E15-A074-9D4C-BD48-DF2D42E12DB8}" type="slidenum">
              <a:rPr lang="en-US" smtClean="0"/>
              <a:t>‹#›</a:t>
            </a:fld>
            <a:endParaRPr lang="en-US"/>
          </a:p>
        </p:txBody>
      </p:sp>
    </p:spTree>
    <p:extLst>
      <p:ext uri="{BB962C8B-B14F-4D97-AF65-F5344CB8AC3E}">
        <p14:creationId xmlns:p14="http://schemas.microsoft.com/office/powerpoint/2010/main" val="720358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335B-C14D-C248-9FDF-B32CD37D08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C4C794-8708-6945-B61E-91A0A4009E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8C86D-266D-4F4C-8311-C827727FCFFE}"/>
              </a:ext>
            </a:extLst>
          </p:cNvPr>
          <p:cNvSpPr>
            <a:spLocks noGrp="1"/>
          </p:cNvSpPr>
          <p:nvPr>
            <p:ph type="dt" sz="half" idx="10"/>
          </p:nvPr>
        </p:nvSpPr>
        <p:spPr/>
        <p:txBody>
          <a:bodyPr/>
          <a:lstStyle/>
          <a:p>
            <a:fld id="{10608286-F9F5-9149-93EC-9EC7748DA5B8}" type="datetimeFigureOut">
              <a:rPr lang="en-US" smtClean="0"/>
              <a:t>12/4/19</a:t>
            </a:fld>
            <a:endParaRPr lang="en-US"/>
          </a:p>
        </p:txBody>
      </p:sp>
      <p:sp>
        <p:nvSpPr>
          <p:cNvPr id="5" name="Footer Placeholder 4">
            <a:extLst>
              <a:ext uri="{FF2B5EF4-FFF2-40B4-BE49-F238E27FC236}">
                <a16:creationId xmlns:a16="http://schemas.microsoft.com/office/drawing/2014/main" id="{DCA1EA1A-2A05-3941-A389-18BA1617F4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5A5D4-4DD0-2A4A-9FE3-DC56CCC65E77}"/>
              </a:ext>
            </a:extLst>
          </p:cNvPr>
          <p:cNvSpPr>
            <a:spLocks noGrp="1"/>
          </p:cNvSpPr>
          <p:nvPr>
            <p:ph type="sldNum" sz="quarter" idx="12"/>
          </p:nvPr>
        </p:nvSpPr>
        <p:spPr/>
        <p:txBody>
          <a:bodyPr/>
          <a:lstStyle/>
          <a:p>
            <a:fld id="{60107E15-A074-9D4C-BD48-DF2D42E12DB8}" type="slidenum">
              <a:rPr lang="en-US" smtClean="0"/>
              <a:t>‹#›</a:t>
            </a:fld>
            <a:endParaRPr lang="en-US"/>
          </a:p>
        </p:txBody>
      </p:sp>
    </p:spTree>
    <p:extLst>
      <p:ext uri="{BB962C8B-B14F-4D97-AF65-F5344CB8AC3E}">
        <p14:creationId xmlns:p14="http://schemas.microsoft.com/office/powerpoint/2010/main" val="390566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332669-0170-3F45-A922-93FBCCDB58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0DF61E-18C3-1242-B0C4-D5BD32869C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F15CF-3873-7146-89AE-10B84E044010}"/>
              </a:ext>
            </a:extLst>
          </p:cNvPr>
          <p:cNvSpPr>
            <a:spLocks noGrp="1"/>
          </p:cNvSpPr>
          <p:nvPr>
            <p:ph type="dt" sz="half" idx="10"/>
          </p:nvPr>
        </p:nvSpPr>
        <p:spPr/>
        <p:txBody>
          <a:bodyPr/>
          <a:lstStyle/>
          <a:p>
            <a:fld id="{10608286-F9F5-9149-93EC-9EC7748DA5B8}" type="datetimeFigureOut">
              <a:rPr lang="en-US" smtClean="0"/>
              <a:t>12/4/19</a:t>
            </a:fld>
            <a:endParaRPr lang="en-US"/>
          </a:p>
        </p:txBody>
      </p:sp>
      <p:sp>
        <p:nvSpPr>
          <p:cNvPr id="5" name="Footer Placeholder 4">
            <a:extLst>
              <a:ext uri="{FF2B5EF4-FFF2-40B4-BE49-F238E27FC236}">
                <a16:creationId xmlns:a16="http://schemas.microsoft.com/office/drawing/2014/main" id="{61661E63-99B6-FA47-B328-346958681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CB138-B994-B944-98F1-8D255AEF68D3}"/>
              </a:ext>
            </a:extLst>
          </p:cNvPr>
          <p:cNvSpPr>
            <a:spLocks noGrp="1"/>
          </p:cNvSpPr>
          <p:nvPr>
            <p:ph type="sldNum" sz="quarter" idx="12"/>
          </p:nvPr>
        </p:nvSpPr>
        <p:spPr/>
        <p:txBody>
          <a:bodyPr/>
          <a:lstStyle/>
          <a:p>
            <a:fld id="{60107E15-A074-9D4C-BD48-DF2D42E12DB8}" type="slidenum">
              <a:rPr lang="en-US" smtClean="0"/>
              <a:t>‹#›</a:t>
            </a:fld>
            <a:endParaRPr lang="en-US"/>
          </a:p>
        </p:txBody>
      </p:sp>
    </p:spTree>
    <p:extLst>
      <p:ext uri="{BB962C8B-B14F-4D97-AF65-F5344CB8AC3E}">
        <p14:creationId xmlns:p14="http://schemas.microsoft.com/office/powerpoint/2010/main" val="1860329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8230-EBBB-9044-9A1D-25C491404B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1AD5D-9C10-6D49-86A4-7B040E8CAC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5FAE01-4887-644C-B41E-AA511C6FCB1A}"/>
              </a:ext>
            </a:extLst>
          </p:cNvPr>
          <p:cNvSpPr>
            <a:spLocks noGrp="1"/>
          </p:cNvSpPr>
          <p:nvPr>
            <p:ph type="dt" sz="half" idx="10"/>
          </p:nvPr>
        </p:nvSpPr>
        <p:spPr/>
        <p:txBody>
          <a:bodyPr/>
          <a:lstStyle/>
          <a:p>
            <a:fld id="{10608286-F9F5-9149-93EC-9EC7748DA5B8}" type="datetimeFigureOut">
              <a:rPr lang="en-US" smtClean="0"/>
              <a:t>12/4/19</a:t>
            </a:fld>
            <a:endParaRPr lang="en-US"/>
          </a:p>
        </p:txBody>
      </p:sp>
      <p:sp>
        <p:nvSpPr>
          <p:cNvPr id="5" name="Footer Placeholder 4">
            <a:extLst>
              <a:ext uri="{FF2B5EF4-FFF2-40B4-BE49-F238E27FC236}">
                <a16:creationId xmlns:a16="http://schemas.microsoft.com/office/drawing/2014/main" id="{2D6CE97A-4D7E-AD47-83F9-3925C9B5F8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14375-D524-5140-B1BA-0249E1B60485}"/>
              </a:ext>
            </a:extLst>
          </p:cNvPr>
          <p:cNvSpPr>
            <a:spLocks noGrp="1"/>
          </p:cNvSpPr>
          <p:nvPr>
            <p:ph type="sldNum" sz="quarter" idx="12"/>
          </p:nvPr>
        </p:nvSpPr>
        <p:spPr/>
        <p:txBody>
          <a:bodyPr/>
          <a:lstStyle/>
          <a:p>
            <a:fld id="{60107E15-A074-9D4C-BD48-DF2D42E12DB8}" type="slidenum">
              <a:rPr lang="en-US" smtClean="0"/>
              <a:t>‹#›</a:t>
            </a:fld>
            <a:endParaRPr lang="en-US"/>
          </a:p>
        </p:txBody>
      </p:sp>
    </p:spTree>
    <p:extLst>
      <p:ext uri="{BB962C8B-B14F-4D97-AF65-F5344CB8AC3E}">
        <p14:creationId xmlns:p14="http://schemas.microsoft.com/office/powerpoint/2010/main" val="189450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735A-E20D-3A40-9126-BC58CA8034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E6FD76-C9ED-3B44-A5D4-ABA3FFE966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9B700E-7389-334C-A999-2430B004FACD}"/>
              </a:ext>
            </a:extLst>
          </p:cNvPr>
          <p:cNvSpPr>
            <a:spLocks noGrp="1"/>
          </p:cNvSpPr>
          <p:nvPr>
            <p:ph type="dt" sz="half" idx="10"/>
          </p:nvPr>
        </p:nvSpPr>
        <p:spPr/>
        <p:txBody>
          <a:bodyPr/>
          <a:lstStyle/>
          <a:p>
            <a:fld id="{10608286-F9F5-9149-93EC-9EC7748DA5B8}" type="datetimeFigureOut">
              <a:rPr lang="en-US" smtClean="0"/>
              <a:t>12/4/19</a:t>
            </a:fld>
            <a:endParaRPr lang="en-US"/>
          </a:p>
        </p:txBody>
      </p:sp>
      <p:sp>
        <p:nvSpPr>
          <p:cNvPr id="5" name="Footer Placeholder 4">
            <a:extLst>
              <a:ext uri="{FF2B5EF4-FFF2-40B4-BE49-F238E27FC236}">
                <a16:creationId xmlns:a16="http://schemas.microsoft.com/office/drawing/2014/main" id="{CE473F2A-34FF-E941-AC15-FB4FD8F51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3475DF-7FCA-6F4D-947D-A3BFDE44CD43}"/>
              </a:ext>
            </a:extLst>
          </p:cNvPr>
          <p:cNvSpPr>
            <a:spLocks noGrp="1"/>
          </p:cNvSpPr>
          <p:nvPr>
            <p:ph type="sldNum" sz="quarter" idx="12"/>
          </p:nvPr>
        </p:nvSpPr>
        <p:spPr/>
        <p:txBody>
          <a:bodyPr/>
          <a:lstStyle/>
          <a:p>
            <a:fld id="{60107E15-A074-9D4C-BD48-DF2D42E12DB8}" type="slidenum">
              <a:rPr lang="en-US" smtClean="0"/>
              <a:t>‹#›</a:t>
            </a:fld>
            <a:endParaRPr lang="en-US"/>
          </a:p>
        </p:txBody>
      </p:sp>
    </p:spTree>
    <p:extLst>
      <p:ext uri="{BB962C8B-B14F-4D97-AF65-F5344CB8AC3E}">
        <p14:creationId xmlns:p14="http://schemas.microsoft.com/office/powerpoint/2010/main" val="405956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E7C1F-3FC7-F14E-9CCE-EE33F1743C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87F32-AFF5-4348-A2ED-9D1D8121B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22395E-AE59-2C49-A0A2-66F056A1F0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5E93F4-25CE-E34D-BDC9-1E0FD1E2042D}"/>
              </a:ext>
            </a:extLst>
          </p:cNvPr>
          <p:cNvSpPr>
            <a:spLocks noGrp="1"/>
          </p:cNvSpPr>
          <p:nvPr>
            <p:ph type="dt" sz="half" idx="10"/>
          </p:nvPr>
        </p:nvSpPr>
        <p:spPr/>
        <p:txBody>
          <a:bodyPr/>
          <a:lstStyle/>
          <a:p>
            <a:fld id="{10608286-F9F5-9149-93EC-9EC7748DA5B8}" type="datetimeFigureOut">
              <a:rPr lang="en-US" smtClean="0"/>
              <a:t>12/4/19</a:t>
            </a:fld>
            <a:endParaRPr lang="en-US"/>
          </a:p>
        </p:txBody>
      </p:sp>
      <p:sp>
        <p:nvSpPr>
          <p:cNvPr id="6" name="Footer Placeholder 5">
            <a:extLst>
              <a:ext uri="{FF2B5EF4-FFF2-40B4-BE49-F238E27FC236}">
                <a16:creationId xmlns:a16="http://schemas.microsoft.com/office/drawing/2014/main" id="{4A06BA8F-B013-EE4C-AD5D-349114927C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FFE81-FCDF-DD4D-9D13-A46FBDAB81AB}"/>
              </a:ext>
            </a:extLst>
          </p:cNvPr>
          <p:cNvSpPr>
            <a:spLocks noGrp="1"/>
          </p:cNvSpPr>
          <p:nvPr>
            <p:ph type="sldNum" sz="quarter" idx="12"/>
          </p:nvPr>
        </p:nvSpPr>
        <p:spPr/>
        <p:txBody>
          <a:bodyPr/>
          <a:lstStyle/>
          <a:p>
            <a:fld id="{60107E15-A074-9D4C-BD48-DF2D42E12DB8}" type="slidenum">
              <a:rPr lang="en-US" smtClean="0"/>
              <a:t>‹#›</a:t>
            </a:fld>
            <a:endParaRPr lang="en-US"/>
          </a:p>
        </p:txBody>
      </p:sp>
    </p:spTree>
    <p:extLst>
      <p:ext uri="{BB962C8B-B14F-4D97-AF65-F5344CB8AC3E}">
        <p14:creationId xmlns:p14="http://schemas.microsoft.com/office/powerpoint/2010/main" val="802134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4D079-78F2-244C-9A52-20EB4253E1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596962-0366-A248-A34B-3553984149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B7B876-1FD5-A240-BF3F-3859E90B63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371374-6F9E-8747-9342-BD42109E83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8A6CBA-D664-5C4E-A0C9-63E57B7BF9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BD2D20-34F7-B149-812A-3F77B6DD470D}"/>
              </a:ext>
            </a:extLst>
          </p:cNvPr>
          <p:cNvSpPr>
            <a:spLocks noGrp="1"/>
          </p:cNvSpPr>
          <p:nvPr>
            <p:ph type="dt" sz="half" idx="10"/>
          </p:nvPr>
        </p:nvSpPr>
        <p:spPr/>
        <p:txBody>
          <a:bodyPr/>
          <a:lstStyle/>
          <a:p>
            <a:fld id="{10608286-F9F5-9149-93EC-9EC7748DA5B8}" type="datetimeFigureOut">
              <a:rPr lang="en-US" smtClean="0"/>
              <a:t>12/4/19</a:t>
            </a:fld>
            <a:endParaRPr lang="en-US"/>
          </a:p>
        </p:txBody>
      </p:sp>
      <p:sp>
        <p:nvSpPr>
          <p:cNvPr id="8" name="Footer Placeholder 7">
            <a:extLst>
              <a:ext uri="{FF2B5EF4-FFF2-40B4-BE49-F238E27FC236}">
                <a16:creationId xmlns:a16="http://schemas.microsoft.com/office/drawing/2014/main" id="{9DB61448-2391-324B-864A-A0E74DEFFE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0A29EA-D037-EB43-A51F-BADD0CFE5F1F}"/>
              </a:ext>
            </a:extLst>
          </p:cNvPr>
          <p:cNvSpPr>
            <a:spLocks noGrp="1"/>
          </p:cNvSpPr>
          <p:nvPr>
            <p:ph type="sldNum" sz="quarter" idx="12"/>
          </p:nvPr>
        </p:nvSpPr>
        <p:spPr/>
        <p:txBody>
          <a:bodyPr/>
          <a:lstStyle/>
          <a:p>
            <a:fld id="{60107E15-A074-9D4C-BD48-DF2D42E12DB8}" type="slidenum">
              <a:rPr lang="en-US" smtClean="0"/>
              <a:t>‹#›</a:t>
            </a:fld>
            <a:endParaRPr lang="en-US"/>
          </a:p>
        </p:txBody>
      </p:sp>
    </p:spTree>
    <p:extLst>
      <p:ext uri="{BB962C8B-B14F-4D97-AF65-F5344CB8AC3E}">
        <p14:creationId xmlns:p14="http://schemas.microsoft.com/office/powerpoint/2010/main" val="222298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B45BF-EC62-2848-899D-F2CAE40710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EEB906-B4D8-F24E-99D6-AEEF810D1296}"/>
              </a:ext>
            </a:extLst>
          </p:cNvPr>
          <p:cNvSpPr>
            <a:spLocks noGrp="1"/>
          </p:cNvSpPr>
          <p:nvPr>
            <p:ph type="dt" sz="half" idx="10"/>
          </p:nvPr>
        </p:nvSpPr>
        <p:spPr/>
        <p:txBody>
          <a:bodyPr/>
          <a:lstStyle/>
          <a:p>
            <a:fld id="{10608286-F9F5-9149-93EC-9EC7748DA5B8}" type="datetimeFigureOut">
              <a:rPr lang="en-US" smtClean="0"/>
              <a:t>12/4/19</a:t>
            </a:fld>
            <a:endParaRPr lang="en-US"/>
          </a:p>
        </p:txBody>
      </p:sp>
      <p:sp>
        <p:nvSpPr>
          <p:cNvPr id="4" name="Footer Placeholder 3">
            <a:extLst>
              <a:ext uri="{FF2B5EF4-FFF2-40B4-BE49-F238E27FC236}">
                <a16:creationId xmlns:a16="http://schemas.microsoft.com/office/drawing/2014/main" id="{A583B896-801F-7A41-A130-FF459E2EA7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888744-1EB3-4142-B4DE-F90BF376ED68}"/>
              </a:ext>
            </a:extLst>
          </p:cNvPr>
          <p:cNvSpPr>
            <a:spLocks noGrp="1"/>
          </p:cNvSpPr>
          <p:nvPr>
            <p:ph type="sldNum" sz="quarter" idx="12"/>
          </p:nvPr>
        </p:nvSpPr>
        <p:spPr/>
        <p:txBody>
          <a:bodyPr/>
          <a:lstStyle/>
          <a:p>
            <a:fld id="{60107E15-A074-9D4C-BD48-DF2D42E12DB8}" type="slidenum">
              <a:rPr lang="en-US" smtClean="0"/>
              <a:t>‹#›</a:t>
            </a:fld>
            <a:endParaRPr lang="en-US"/>
          </a:p>
        </p:txBody>
      </p:sp>
    </p:spTree>
    <p:extLst>
      <p:ext uri="{BB962C8B-B14F-4D97-AF65-F5344CB8AC3E}">
        <p14:creationId xmlns:p14="http://schemas.microsoft.com/office/powerpoint/2010/main" val="2181186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34E71F-E62F-EC48-BC9A-037FA394C58F}"/>
              </a:ext>
            </a:extLst>
          </p:cNvPr>
          <p:cNvSpPr>
            <a:spLocks noGrp="1"/>
          </p:cNvSpPr>
          <p:nvPr>
            <p:ph type="dt" sz="half" idx="10"/>
          </p:nvPr>
        </p:nvSpPr>
        <p:spPr/>
        <p:txBody>
          <a:bodyPr/>
          <a:lstStyle/>
          <a:p>
            <a:fld id="{10608286-F9F5-9149-93EC-9EC7748DA5B8}" type="datetimeFigureOut">
              <a:rPr lang="en-US" smtClean="0"/>
              <a:t>12/4/19</a:t>
            </a:fld>
            <a:endParaRPr lang="en-US"/>
          </a:p>
        </p:txBody>
      </p:sp>
      <p:sp>
        <p:nvSpPr>
          <p:cNvPr id="3" name="Footer Placeholder 2">
            <a:extLst>
              <a:ext uri="{FF2B5EF4-FFF2-40B4-BE49-F238E27FC236}">
                <a16:creationId xmlns:a16="http://schemas.microsoft.com/office/drawing/2014/main" id="{2DBFF7F8-8356-0849-93F4-9FF4D9F239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086B28-801F-E34B-95BC-4C7B6F982EBD}"/>
              </a:ext>
            </a:extLst>
          </p:cNvPr>
          <p:cNvSpPr>
            <a:spLocks noGrp="1"/>
          </p:cNvSpPr>
          <p:nvPr>
            <p:ph type="sldNum" sz="quarter" idx="12"/>
          </p:nvPr>
        </p:nvSpPr>
        <p:spPr/>
        <p:txBody>
          <a:bodyPr/>
          <a:lstStyle/>
          <a:p>
            <a:fld id="{60107E15-A074-9D4C-BD48-DF2D42E12DB8}" type="slidenum">
              <a:rPr lang="en-US" smtClean="0"/>
              <a:t>‹#›</a:t>
            </a:fld>
            <a:endParaRPr lang="en-US"/>
          </a:p>
        </p:txBody>
      </p:sp>
    </p:spTree>
    <p:extLst>
      <p:ext uri="{BB962C8B-B14F-4D97-AF65-F5344CB8AC3E}">
        <p14:creationId xmlns:p14="http://schemas.microsoft.com/office/powerpoint/2010/main" val="1243335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3EC95-9D82-6A44-9ECD-42533489F4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3828C-41F4-DA47-818F-C1F21507E3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575C73-4E4E-9A4B-A54F-657C389CFC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6787C9-7BA0-BE49-8125-9FDBD0C838A2}"/>
              </a:ext>
            </a:extLst>
          </p:cNvPr>
          <p:cNvSpPr>
            <a:spLocks noGrp="1"/>
          </p:cNvSpPr>
          <p:nvPr>
            <p:ph type="dt" sz="half" idx="10"/>
          </p:nvPr>
        </p:nvSpPr>
        <p:spPr/>
        <p:txBody>
          <a:bodyPr/>
          <a:lstStyle/>
          <a:p>
            <a:fld id="{10608286-F9F5-9149-93EC-9EC7748DA5B8}" type="datetimeFigureOut">
              <a:rPr lang="en-US" smtClean="0"/>
              <a:t>12/4/19</a:t>
            </a:fld>
            <a:endParaRPr lang="en-US"/>
          </a:p>
        </p:txBody>
      </p:sp>
      <p:sp>
        <p:nvSpPr>
          <p:cNvPr id="6" name="Footer Placeholder 5">
            <a:extLst>
              <a:ext uri="{FF2B5EF4-FFF2-40B4-BE49-F238E27FC236}">
                <a16:creationId xmlns:a16="http://schemas.microsoft.com/office/drawing/2014/main" id="{4129AC68-3A63-DC46-81EC-90C963E87A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630C7A-A908-A145-B164-47BE4E41EB74}"/>
              </a:ext>
            </a:extLst>
          </p:cNvPr>
          <p:cNvSpPr>
            <a:spLocks noGrp="1"/>
          </p:cNvSpPr>
          <p:nvPr>
            <p:ph type="sldNum" sz="quarter" idx="12"/>
          </p:nvPr>
        </p:nvSpPr>
        <p:spPr/>
        <p:txBody>
          <a:bodyPr/>
          <a:lstStyle/>
          <a:p>
            <a:fld id="{60107E15-A074-9D4C-BD48-DF2D42E12DB8}" type="slidenum">
              <a:rPr lang="en-US" smtClean="0"/>
              <a:t>‹#›</a:t>
            </a:fld>
            <a:endParaRPr lang="en-US"/>
          </a:p>
        </p:txBody>
      </p:sp>
    </p:spTree>
    <p:extLst>
      <p:ext uri="{BB962C8B-B14F-4D97-AF65-F5344CB8AC3E}">
        <p14:creationId xmlns:p14="http://schemas.microsoft.com/office/powerpoint/2010/main" val="1432866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82589-2CAD-8345-868F-9E5C29621A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E8E765-911A-E343-B8E5-BB8AEC3475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11775A-3553-704E-BFB9-0CB0BC17EC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AA1C16-477C-E745-8ADD-DFBC859072F7}"/>
              </a:ext>
            </a:extLst>
          </p:cNvPr>
          <p:cNvSpPr>
            <a:spLocks noGrp="1"/>
          </p:cNvSpPr>
          <p:nvPr>
            <p:ph type="dt" sz="half" idx="10"/>
          </p:nvPr>
        </p:nvSpPr>
        <p:spPr/>
        <p:txBody>
          <a:bodyPr/>
          <a:lstStyle/>
          <a:p>
            <a:fld id="{10608286-F9F5-9149-93EC-9EC7748DA5B8}" type="datetimeFigureOut">
              <a:rPr lang="en-US" smtClean="0"/>
              <a:t>12/4/19</a:t>
            </a:fld>
            <a:endParaRPr lang="en-US"/>
          </a:p>
        </p:txBody>
      </p:sp>
      <p:sp>
        <p:nvSpPr>
          <p:cNvPr id="6" name="Footer Placeholder 5">
            <a:extLst>
              <a:ext uri="{FF2B5EF4-FFF2-40B4-BE49-F238E27FC236}">
                <a16:creationId xmlns:a16="http://schemas.microsoft.com/office/drawing/2014/main" id="{1DDA6FE2-D7F6-E245-BD1D-091C22FD6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D48CDF-64B7-E342-9648-AD1868EBE7AE}"/>
              </a:ext>
            </a:extLst>
          </p:cNvPr>
          <p:cNvSpPr>
            <a:spLocks noGrp="1"/>
          </p:cNvSpPr>
          <p:nvPr>
            <p:ph type="sldNum" sz="quarter" idx="12"/>
          </p:nvPr>
        </p:nvSpPr>
        <p:spPr/>
        <p:txBody>
          <a:bodyPr/>
          <a:lstStyle/>
          <a:p>
            <a:fld id="{60107E15-A074-9D4C-BD48-DF2D42E12DB8}" type="slidenum">
              <a:rPr lang="en-US" smtClean="0"/>
              <a:t>‹#›</a:t>
            </a:fld>
            <a:endParaRPr lang="en-US"/>
          </a:p>
        </p:txBody>
      </p:sp>
    </p:spTree>
    <p:extLst>
      <p:ext uri="{BB962C8B-B14F-4D97-AF65-F5344CB8AC3E}">
        <p14:creationId xmlns:p14="http://schemas.microsoft.com/office/powerpoint/2010/main" val="1368396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7AE5DD-41B9-5646-87FE-96505574E4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ACF1C4-A31B-BD4E-A663-EA3730CD06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42D9C-8D37-6446-A14F-DA6CE3C98B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08286-F9F5-9149-93EC-9EC7748DA5B8}" type="datetimeFigureOut">
              <a:rPr lang="en-US" smtClean="0"/>
              <a:t>12/4/19</a:t>
            </a:fld>
            <a:endParaRPr lang="en-US"/>
          </a:p>
        </p:txBody>
      </p:sp>
      <p:sp>
        <p:nvSpPr>
          <p:cNvPr id="5" name="Footer Placeholder 4">
            <a:extLst>
              <a:ext uri="{FF2B5EF4-FFF2-40B4-BE49-F238E27FC236}">
                <a16:creationId xmlns:a16="http://schemas.microsoft.com/office/drawing/2014/main" id="{3FDA839B-743C-4046-B52D-10008A910B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BC8AA8-A722-1746-AA1B-079953DA84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107E15-A074-9D4C-BD48-DF2D42E12DB8}" type="slidenum">
              <a:rPr lang="en-US" smtClean="0"/>
              <a:t>‹#›</a:t>
            </a:fld>
            <a:endParaRPr lang="en-US"/>
          </a:p>
        </p:txBody>
      </p:sp>
    </p:spTree>
    <p:extLst>
      <p:ext uri="{BB962C8B-B14F-4D97-AF65-F5344CB8AC3E}">
        <p14:creationId xmlns:p14="http://schemas.microsoft.com/office/powerpoint/2010/main" val="931876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A44C0F-E00F-7242-9FF7-C1ECE021C611}"/>
              </a:ext>
            </a:extLst>
          </p:cNvPr>
          <p:cNvPicPr>
            <a:picLocks noChangeAspect="1"/>
          </p:cNvPicPr>
          <p:nvPr/>
        </p:nvPicPr>
        <p:blipFill>
          <a:blip r:embed="rId2">
            <a:alphaModFix amt="70000"/>
          </a:blip>
          <a:stretch>
            <a:fillRect/>
          </a:stretch>
        </p:blipFill>
        <p:spPr>
          <a:xfrm>
            <a:off x="0" y="54844"/>
            <a:ext cx="12192000" cy="6748311"/>
          </a:xfrm>
          <a:prstGeom prst="rect">
            <a:avLst/>
          </a:prstGeom>
        </p:spPr>
      </p:pic>
      <p:sp>
        <p:nvSpPr>
          <p:cNvPr id="5" name="Rectangle 4">
            <a:extLst>
              <a:ext uri="{FF2B5EF4-FFF2-40B4-BE49-F238E27FC236}">
                <a16:creationId xmlns:a16="http://schemas.microsoft.com/office/drawing/2014/main" id="{20DEF814-D968-B047-84B0-FA0687634139}"/>
              </a:ext>
            </a:extLst>
          </p:cNvPr>
          <p:cNvSpPr/>
          <p:nvPr/>
        </p:nvSpPr>
        <p:spPr>
          <a:xfrm>
            <a:off x="2781300" y="2264227"/>
            <a:ext cx="6629400" cy="2329543"/>
          </a:xfrm>
          <a:prstGeom prst="rect">
            <a:avLst/>
          </a:prstGeom>
          <a:solidFill>
            <a:schemeClr val="bg2">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5FDC93-CAA5-D141-AF85-8D1D45AD608B}"/>
              </a:ext>
            </a:extLst>
          </p:cNvPr>
          <p:cNvSpPr txBox="1"/>
          <p:nvPr/>
        </p:nvSpPr>
        <p:spPr>
          <a:xfrm>
            <a:off x="3981449" y="2500312"/>
            <a:ext cx="4465583" cy="646331"/>
          </a:xfrm>
          <a:prstGeom prst="rect">
            <a:avLst/>
          </a:prstGeom>
          <a:noFill/>
        </p:spPr>
        <p:txBody>
          <a:bodyPr wrap="square" rtlCol="0">
            <a:spAutoFit/>
          </a:bodyPr>
          <a:lstStyle/>
          <a:p>
            <a:r>
              <a:rPr lang="en-US" sz="3600" b="1">
                <a:latin typeface="Didot" panose="02000503000000020003" pitchFamily="2" charset="-79"/>
                <a:cs typeface="Didot" panose="02000503000000020003" pitchFamily="2" charset="-79"/>
              </a:rPr>
              <a:t>Quality Alloys, Inc.</a:t>
            </a:r>
          </a:p>
        </p:txBody>
      </p:sp>
      <p:cxnSp>
        <p:nvCxnSpPr>
          <p:cNvPr id="8" name="Straight Connector 7">
            <a:extLst>
              <a:ext uri="{FF2B5EF4-FFF2-40B4-BE49-F238E27FC236}">
                <a16:creationId xmlns:a16="http://schemas.microsoft.com/office/drawing/2014/main" id="{AB2340D7-A6F1-1445-BFC3-C9E8A15D3C0D}"/>
              </a:ext>
            </a:extLst>
          </p:cNvPr>
          <p:cNvCxnSpPr>
            <a:cxnSpLocks/>
          </p:cNvCxnSpPr>
          <p:nvPr/>
        </p:nvCxnSpPr>
        <p:spPr>
          <a:xfrm>
            <a:off x="2781300" y="3146643"/>
            <a:ext cx="641508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3B469F9-E77F-294B-A452-89790382B624}"/>
              </a:ext>
            </a:extLst>
          </p:cNvPr>
          <p:cNvCxnSpPr>
            <a:cxnSpLocks/>
          </p:cNvCxnSpPr>
          <p:nvPr/>
        </p:nvCxnSpPr>
        <p:spPr>
          <a:xfrm>
            <a:off x="2803810" y="3752847"/>
            <a:ext cx="641508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754C0DF-0A01-364E-BC63-46BC14DB42DE}"/>
              </a:ext>
            </a:extLst>
          </p:cNvPr>
          <p:cNvSpPr txBox="1"/>
          <p:nvPr/>
        </p:nvSpPr>
        <p:spPr>
          <a:xfrm>
            <a:off x="4879772" y="3291182"/>
            <a:ext cx="2721319" cy="461665"/>
          </a:xfrm>
          <a:prstGeom prst="rect">
            <a:avLst/>
          </a:prstGeom>
          <a:noFill/>
        </p:spPr>
        <p:txBody>
          <a:bodyPr wrap="square" rtlCol="0">
            <a:spAutoFit/>
          </a:bodyPr>
          <a:lstStyle/>
          <a:p>
            <a:r>
              <a:rPr lang="en-US" sz="2400">
                <a:latin typeface="Didot" panose="02000503000000020003" pitchFamily="2" charset="-79"/>
                <a:cs typeface="Didot" panose="02000503000000020003" pitchFamily="2" charset="-79"/>
              </a:rPr>
              <a:t>Team 6- Valencia</a:t>
            </a:r>
          </a:p>
        </p:txBody>
      </p:sp>
      <p:sp>
        <p:nvSpPr>
          <p:cNvPr id="11" name="TextBox 10">
            <a:extLst>
              <a:ext uri="{FF2B5EF4-FFF2-40B4-BE49-F238E27FC236}">
                <a16:creationId xmlns:a16="http://schemas.microsoft.com/office/drawing/2014/main" id="{102DAF06-7F24-AA43-B1EF-53773A4E3162}"/>
              </a:ext>
            </a:extLst>
          </p:cNvPr>
          <p:cNvSpPr txBox="1"/>
          <p:nvPr/>
        </p:nvSpPr>
        <p:spPr>
          <a:xfrm>
            <a:off x="3047996" y="3809425"/>
            <a:ext cx="6148387" cy="400110"/>
          </a:xfrm>
          <a:prstGeom prst="rect">
            <a:avLst/>
          </a:prstGeom>
          <a:noFill/>
        </p:spPr>
        <p:txBody>
          <a:bodyPr wrap="square" rtlCol="0">
            <a:spAutoFit/>
          </a:bodyPr>
          <a:lstStyle/>
          <a:p>
            <a:r>
              <a:rPr lang="en-US" sz="2000">
                <a:latin typeface="Cochin" panose="02000603020000020003" pitchFamily="2" charset="0"/>
                <a:cs typeface="Didot" panose="02000503000000020003" pitchFamily="2" charset="-79"/>
              </a:rPr>
              <a:t>Coelho・ Gao ・ Pontioso ・ Ren ・ Torres ・ </a:t>
            </a:r>
            <a:r>
              <a:rPr lang="en-US" sz="2000" err="1">
                <a:latin typeface="Cochin" panose="02000603020000020003" pitchFamily="2" charset="0"/>
                <a:cs typeface="Didot" panose="02000503000000020003" pitchFamily="2" charset="-79"/>
              </a:rPr>
              <a:t>Vashisht</a:t>
            </a:r>
            <a:endParaRPr lang="en-US" sz="2000">
              <a:latin typeface="Cochin" panose="02000603020000020003" pitchFamily="2" charset="0"/>
              <a:cs typeface="Didot" panose="02000503000000020003" pitchFamily="2" charset="-79"/>
            </a:endParaRPr>
          </a:p>
        </p:txBody>
      </p:sp>
    </p:spTree>
    <p:extLst>
      <p:ext uri="{BB962C8B-B14F-4D97-AF65-F5344CB8AC3E}">
        <p14:creationId xmlns:p14="http://schemas.microsoft.com/office/powerpoint/2010/main" val="199793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8920EB61-94E6-8846-9DA9-0E710117FC28}"/>
              </a:ext>
            </a:extLst>
          </p:cNvPr>
          <p:cNvPicPr>
            <a:picLocks noChangeAspect="1"/>
          </p:cNvPicPr>
          <p:nvPr/>
        </p:nvPicPr>
        <p:blipFill rotWithShape="1">
          <a:blip r:embed="rId3"/>
          <a:srcRect l="4224" t="6556" b="4799"/>
          <a:stretch/>
        </p:blipFill>
        <p:spPr>
          <a:xfrm>
            <a:off x="2590800" y="1389254"/>
            <a:ext cx="6596744" cy="4902690"/>
          </a:xfrm>
          <a:prstGeom prst="rect">
            <a:avLst/>
          </a:prstGeom>
        </p:spPr>
      </p:pic>
      <p:sp>
        <p:nvSpPr>
          <p:cNvPr id="14" name="Rectangle 13">
            <a:extLst>
              <a:ext uri="{FF2B5EF4-FFF2-40B4-BE49-F238E27FC236}">
                <a16:creationId xmlns:a16="http://schemas.microsoft.com/office/drawing/2014/main" id="{E929DF3A-6D19-B347-8183-AD579C75B1E7}"/>
              </a:ext>
            </a:extLst>
          </p:cNvPr>
          <p:cNvSpPr/>
          <p:nvPr/>
        </p:nvSpPr>
        <p:spPr>
          <a:xfrm>
            <a:off x="6096000" y="1458685"/>
            <a:ext cx="642257" cy="337457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21A44E66-7942-0548-98E7-6B3C2A58CE8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a:latin typeface="Century Gothic" panose="020B0502020202020204" pitchFamily="34" charset="0"/>
              </a:rPr>
              <a:t>Visits Per Sub-Continent Region</a:t>
            </a:r>
          </a:p>
        </p:txBody>
      </p:sp>
      <p:sp>
        <p:nvSpPr>
          <p:cNvPr id="17" name="TextBox 16">
            <a:extLst>
              <a:ext uri="{FF2B5EF4-FFF2-40B4-BE49-F238E27FC236}">
                <a16:creationId xmlns:a16="http://schemas.microsoft.com/office/drawing/2014/main" id="{E3D5D9F6-A8B7-D444-86F6-9EB2D71C11AF}"/>
              </a:ext>
            </a:extLst>
          </p:cNvPr>
          <p:cNvSpPr txBox="1"/>
          <p:nvPr/>
        </p:nvSpPr>
        <p:spPr>
          <a:xfrm>
            <a:off x="5366199" y="6351362"/>
            <a:ext cx="2127505" cy="307777"/>
          </a:xfrm>
          <a:prstGeom prst="rect">
            <a:avLst/>
          </a:prstGeom>
          <a:noFill/>
        </p:spPr>
        <p:txBody>
          <a:bodyPr wrap="none" rtlCol="0">
            <a:spAutoFit/>
          </a:bodyPr>
          <a:lstStyle/>
          <a:p>
            <a:r>
              <a:rPr lang="en-US" sz="1400" b="1">
                <a:latin typeface="Century Gothic" panose="020B0502020202020204" pitchFamily="34" charset="0"/>
              </a:rPr>
              <a:t>Sub-Continent Region </a:t>
            </a:r>
          </a:p>
        </p:txBody>
      </p:sp>
      <p:sp>
        <p:nvSpPr>
          <p:cNvPr id="18" name="TextBox 17">
            <a:extLst>
              <a:ext uri="{FF2B5EF4-FFF2-40B4-BE49-F238E27FC236}">
                <a16:creationId xmlns:a16="http://schemas.microsoft.com/office/drawing/2014/main" id="{8BF6BF91-B102-7A49-955D-8469B371643F}"/>
              </a:ext>
            </a:extLst>
          </p:cNvPr>
          <p:cNvSpPr txBox="1"/>
          <p:nvPr/>
        </p:nvSpPr>
        <p:spPr>
          <a:xfrm rot="16200000">
            <a:off x="1856884" y="3275111"/>
            <a:ext cx="607859" cy="307777"/>
          </a:xfrm>
          <a:prstGeom prst="rect">
            <a:avLst/>
          </a:prstGeom>
          <a:noFill/>
        </p:spPr>
        <p:txBody>
          <a:bodyPr wrap="none" rtlCol="0">
            <a:spAutoFit/>
          </a:bodyPr>
          <a:lstStyle/>
          <a:p>
            <a:r>
              <a:rPr lang="en-US" sz="1400" b="1">
                <a:latin typeface="Century Gothic" panose="020B0502020202020204" pitchFamily="34" charset="0"/>
              </a:rPr>
              <a:t>Visits</a:t>
            </a:r>
          </a:p>
        </p:txBody>
      </p:sp>
      <p:sp>
        <p:nvSpPr>
          <p:cNvPr id="19" name="Rectangle 18">
            <a:extLst>
              <a:ext uri="{FF2B5EF4-FFF2-40B4-BE49-F238E27FC236}">
                <a16:creationId xmlns:a16="http://schemas.microsoft.com/office/drawing/2014/main" id="{6AC7F965-2E18-2241-9BB1-F4BFB56B886F}"/>
              </a:ext>
            </a:extLst>
          </p:cNvPr>
          <p:cNvSpPr/>
          <p:nvPr/>
        </p:nvSpPr>
        <p:spPr>
          <a:xfrm>
            <a:off x="4876800" y="2095500"/>
            <a:ext cx="685474" cy="273775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8AF1C7-EC58-3F4A-B5A9-B51F75B35C7F}"/>
              </a:ext>
            </a:extLst>
          </p:cNvPr>
          <p:cNvSpPr/>
          <p:nvPr/>
        </p:nvSpPr>
        <p:spPr>
          <a:xfrm>
            <a:off x="3167417" y="3519524"/>
            <a:ext cx="642257" cy="132556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570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B4602-9E0B-2E45-ABA0-378CF686D310}"/>
              </a:ext>
            </a:extLst>
          </p:cNvPr>
          <p:cNvSpPr>
            <a:spLocks noGrp="1"/>
          </p:cNvSpPr>
          <p:nvPr>
            <p:ph idx="1"/>
          </p:nvPr>
        </p:nvSpPr>
        <p:spPr/>
        <p:txBody>
          <a:bodyPr>
            <a:normAutofit/>
          </a:bodyPr>
          <a:lstStyle/>
          <a:p>
            <a:pPr marL="0" indent="0" algn="ctr">
              <a:buNone/>
            </a:pPr>
            <a:r>
              <a:rPr lang="en-US" sz="3400" b="1" u="sng">
                <a:latin typeface="Century Gothic" panose="020B0502020202020204" pitchFamily="34" charset="0"/>
              </a:rPr>
              <a:t>Question 2</a:t>
            </a:r>
          </a:p>
          <a:p>
            <a:pPr marL="0" indent="0" algn="ctr">
              <a:buNone/>
            </a:pPr>
            <a:endParaRPr lang="en-US" sz="3400" b="1" u="sng">
              <a:latin typeface="Century Gothic" panose="020B0502020202020204" pitchFamily="34" charset="0"/>
            </a:endParaRPr>
          </a:p>
          <a:p>
            <a:pPr marL="0" indent="0" algn="ctr">
              <a:buNone/>
            </a:pPr>
            <a:r>
              <a:rPr lang="en-US" sz="3400">
                <a:latin typeface="Century Gothic" panose="020B0502020202020204" pitchFamily="34" charset="0"/>
              </a:rPr>
              <a:t>Is the website generating interest, and does this interest yield actual sales?</a:t>
            </a:r>
            <a:r>
              <a:rPr lang="en-US" sz="3400" b="1">
                <a:latin typeface="Century Gothic" panose="020B0502020202020204" pitchFamily="34" charset="0"/>
              </a:rPr>
              <a:t> </a:t>
            </a:r>
          </a:p>
          <a:p>
            <a:pPr marL="0" indent="0">
              <a:buNone/>
            </a:pPr>
            <a:endParaRPr lang="en-US"/>
          </a:p>
        </p:txBody>
      </p:sp>
    </p:spTree>
    <p:extLst>
      <p:ext uri="{BB962C8B-B14F-4D97-AF65-F5344CB8AC3E}">
        <p14:creationId xmlns:p14="http://schemas.microsoft.com/office/powerpoint/2010/main" val="3774477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6F35C0-72AD-8546-857D-4EEAAE1CAC7E}"/>
              </a:ext>
            </a:extLst>
          </p:cNvPr>
          <p:cNvSpPr txBox="1"/>
          <p:nvPr/>
        </p:nvSpPr>
        <p:spPr>
          <a:xfrm>
            <a:off x="553869" y="2702896"/>
            <a:ext cx="1173384" cy="276999"/>
          </a:xfrm>
          <a:prstGeom prst="rect">
            <a:avLst/>
          </a:prstGeom>
          <a:noFill/>
          <a:ln w="28575">
            <a:solidFill>
              <a:schemeClr val="tx1"/>
            </a:solidFill>
          </a:ln>
        </p:spPr>
        <p:txBody>
          <a:bodyPr wrap="square" rtlCol="0">
            <a:spAutoFit/>
          </a:bodyPr>
          <a:lstStyle/>
          <a:p>
            <a:r>
              <a:rPr lang="en-US" sz="1200" b="1">
                <a:latin typeface="Century Gothic" panose="020B0502020202020204" pitchFamily="34" charset="0"/>
              </a:rPr>
              <a:t>INITIAL</a:t>
            </a:r>
          </a:p>
        </p:txBody>
      </p:sp>
      <p:sp>
        <p:nvSpPr>
          <p:cNvPr id="7" name="TextBox 6">
            <a:extLst>
              <a:ext uri="{FF2B5EF4-FFF2-40B4-BE49-F238E27FC236}">
                <a16:creationId xmlns:a16="http://schemas.microsoft.com/office/drawing/2014/main" id="{85F91CD4-A292-F346-85C6-85992A6669BC}"/>
              </a:ext>
            </a:extLst>
          </p:cNvPr>
          <p:cNvSpPr txBox="1"/>
          <p:nvPr/>
        </p:nvSpPr>
        <p:spPr>
          <a:xfrm>
            <a:off x="9925047" y="2724315"/>
            <a:ext cx="1175183" cy="276999"/>
          </a:xfrm>
          <a:prstGeom prst="rect">
            <a:avLst/>
          </a:prstGeom>
          <a:noFill/>
          <a:ln w="28575">
            <a:solidFill>
              <a:schemeClr val="tx1"/>
            </a:solidFill>
          </a:ln>
        </p:spPr>
        <p:txBody>
          <a:bodyPr wrap="square" rtlCol="0">
            <a:spAutoFit/>
          </a:bodyPr>
          <a:lstStyle>
            <a:defPPr>
              <a:defRPr lang="en-US"/>
            </a:defPPr>
            <a:lvl1pPr>
              <a:defRPr sz="1200" b="1">
                <a:latin typeface="Century Gothic" panose="020B0502020202020204" pitchFamily="34" charset="0"/>
              </a:defRPr>
            </a:lvl1pPr>
          </a:lstStyle>
          <a:p>
            <a:r>
              <a:rPr lang="en-US"/>
              <a:t>PRE-PROMO</a:t>
            </a:r>
          </a:p>
        </p:txBody>
      </p:sp>
      <p:sp>
        <p:nvSpPr>
          <p:cNvPr id="9" name="TextBox 8">
            <a:extLst>
              <a:ext uri="{FF2B5EF4-FFF2-40B4-BE49-F238E27FC236}">
                <a16:creationId xmlns:a16="http://schemas.microsoft.com/office/drawing/2014/main" id="{843D34E9-C238-E740-A9FA-A42A9CD2C805}"/>
              </a:ext>
            </a:extLst>
          </p:cNvPr>
          <p:cNvSpPr txBox="1"/>
          <p:nvPr/>
        </p:nvSpPr>
        <p:spPr>
          <a:xfrm>
            <a:off x="552467" y="5297714"/>
            <a:ext cx="1176189" cy="276999"/>
          </a:xfrm>
          <a:prstGeom prst="rect">
            <a:avLst/>
          </a:prstGeom>
          <a:noFill/>
          <a:ln w="28575">
            <a:solidFill>
              <a:schemeClr val="tx1"/>
            </a:solidFill>
          </a:ln>
        </p:spPr>
        <p:txBody>
          <a:bodyPr wrap="square" rtlCol="0">
            <a:spAutoFit/>
          </a:bodyPr>
          <a:lstStyle>
            <a:defPPr>
              <a:defRPr lang="en-US"/>
            </a:defPPr>
            <a:lvl1pPr>
              <a:defRPr sz="1200" b="1">
                <a:latin typeface="Century Gothic" panose="020B0502020202020204" pitchFamily="34" charset="0"/>
              </a:defRPr>
            </a:lvl1pPr>
          </a:lstStyle>
          <a:p>
            <a:r>
              <a:rPr lang="en-US"/>
              <a:t>PROMOTION</a:t>
            </a:r>
          </a:p>
        </p:txBody>
      </p:sp>
      <p:sp>
        <p:nvSpPr>
          <p:cNvPr id="11" name="TextBox 10">
            <a:extLst>
              <a:ext uri="{FF2B5EF4-FFF2-40B4-BE49-F238E27FC236}">
                <a16:creationId xmlns:a16="http://schemas.microsoft.com/office/drawing/2014/main" id="{C2372EB7-6BD5-FA4B-8F43-FDD5B92CE6F4}"/>
              </a:ext>
            </a:extLst>
          </p:cNvPr>
          <p:cNvSpPr txBox="1"/>
          <p:nvPr/>
        </p:nvSpPr>
        <p:spPr>
          <a:xfrm>
            <a:off x="9925047" y="5202335"/>
            <a:ext cx="1613810" cy="276999"/>
          </a:xfrm>
          <a:prstGeom prst="rect">
            <a:avLst/>
          </a:prstGeom>
          <a:noFill/>
          <a:ln w="28575">
            <a:solidFill>
              <a:schemeClr val="tx1"/>
            </a:solidFill>
          </a:ln>
        </p:spPr>
        <p:txBody>
          <a:bodyPr wrap="square" rtlCol="0">
            <a:spAutoFit/>
          </a:bodyPr>
          <a:lstStyle>
            <a:defPPr>
              <a:defRPr lang="en-US"/>
            </a:defPPr>
            <a:lvl1pPr>
              <a:defRPr sz="1200" b="1">
                <a:latin typeface="Century Gothic" panose="020B0502020202020204" pitchFamily="34" charset="0"/>
              </a:defRPr>
            </a:lvl1pPr>
          </a:lstStyle>
          <a:p>
            <a:r>
              <a:rPr lang="en-US"/>
              <a:t>POST - PROMOTION</a:t>
            </a:r>
          </a:p>
        </p:txBody>
      </p:sp>
      <p:pic>
        <p:nvPicPr>
          <p:cNvPr id="4" name="Picture 3">
            <a:extLst>
              <a:ext uri="{FF2B5EF4-FFF2-40B4-BE49-F238E27FC236}">
                <a16:creationId xmlns:a16="http://schemas.microsoft.com/office/drawing/2014/main" id="{16AFB6B2-D2EB-5743-9323-9E1CB22E3361}"/>
              </a:ext>
            </a:extLst>
          </p:cNvPr>
          <p:cNvPicPr>
            <a:picLocks noChangeAspect="1"/>
          </p:cNvPicPr>
          <p:nvPr/>
        </p:nvPicPr>
        <p:blipFill>
          <a:blip r:embed="rId3"/>
          <a:stretch>
            <a:fillRect/>
          </a:stretch>
        </p:blipFill>
        <p:spPr>
          <a:xfrm>
            <a:off x="3278307" y="1935110"/>
            <a:ext cx="2615492" cy="2190617"/>
          </a:xfrm>
          <a:prstGeom prst="rect">
            <a:avLst/>
          </a:prstGeom>
        </p:spPr>
      </p:pic>
      <p:pic>
        <p:nvPicPr>
          <p:cNvPr id="6" name="Picture 5">
            <a:extLst>
              <a:ext uri="{FF2B5EF4-FFF2-40B4-BE49-F238E27FC236}">
                <a16:creationId xmlns:a16="http://schemas.microsoft.com/office/drawing/2014/main" id="{405151FE-B38F-6E4F-8B7E-EB4CEF049B59}"/>
              </a:ext>
            </a:extLst>
          </p:cNvPr>
          <p:cNvPicPr>
            <a:picLocks noChangeAspect="1"/>
          </p:cNvPicPr>
          <p:nvPr/>
        </p:nvPicPr>
        <p:blipFill>
          <a:blip r:embed="rId4"/>
          <a:stretch>
            <a:fillRect/>
          </a:stretch>
        </p:blipFill>
        <p:spPr>
          <a:xfrm>
            <a:off x="6430949" y="1945433"/>
            <a:ext cx="2625454" cy="2169972"/>
          </a:xfrm>
          <a:prstGeom prst="rect">
            <a:avLst/>
          </a:prstGeom>
        </p:spPr>
      </p:pic>
      <p:pic>
        <p:nvPicPr>
          <p:cNvPr id="8" name="Picture 7">
            <a:extLst>
              <a:ext uri="{FF2B5EF4-FFF2-40B4-BE49-F238E27FC236}">
                <a16:creationId xmlns:a16="http://schemas.microsoft.com/office/drawing/2014/main" id="{57A3FA85-A8B5-834B-A98E-005780D09529}"/>
              </a:ext>
            </a:extLst>
          </p:cNvPr>
          <p:cNvPicPr>
            <a:picLocks noChangeAspect="1"/>
          </p:cNvPicPr>
          <p:nvPr/>
        </p:nvPicPr>
        <p:blipFill>
          <a:blip r:embed="rId5"/>
          <a:stretch>
            <a:fillRect/>
          </a:stretch>
        </p:blipFill>
        <p:spPr>
          <a:xfrm>
            <a:off x="3288649" y="4325590"/>
            <a:ext cx="2615493" cy="2215154"/>
          </a:xfrm>
          <a:prstGeom prst="rect">
            <a:avLst/>
          </a:prstGeom>
        </p:spPr>
      </p:pic>
      <p:pic>
        <p:nvPicPr>
          <p:cNvPr id="10" name="Picture 9">
            <a:extLst>
              <a:ext uri="{FF2B5EF4-FFF2-40B4-BE49-F238E27FC236}">
                <a16:creationId xmlns:a16="http://schemas.microsoft.com/office/drawing/2014/main" id="{E6092568-A8C3-8642-9038-66990CCA857B}"/>
              </a:ext>
            </a:extLst>
          </p:cNvPr>
          <p:cNvPicPr>
            <a:picLocks noChangeAspect="1"/>
          </p:cNvPicPr>
          <p:nvPr/>
        </p:nvPicPr>
        <p:blipFill>
          <a:blip r:embed="rId6"/>
          <a:stretch>
            <a:fillRect/>
          </a:stretch>
        </p:blipFill>
        <p:spPr>
          <a:xfrm>
            <a:off x="6430949" y="4325590"/>
            <a:ext cx="2636851" cy="2215154"/>
          </a:xfrm>
          <a:prstGeom prst="rect">
            <a:avLst/>
          </a:prstGeom>
        </p:spPr>
      </p:pic>
      <p:cxnSp>
        <p:nvCxnSpPr>
          <p:cNvPr id="13" name="Straight Connector 12">
            <a:extLst>
              <a:ext uri="{FF2B5EF4-FFF2-40B4-BE49-F238E27FC236}">
                <a16:creationId xmlns:a16="http://schemas.microsoft.com/office/drawing/2014/main" id="{079F67FE-FB26-194C-B3BA-701D300AC1CF}"/>
              </a:ext>
            </a:extLst>
          </p:cNvPr>
          <p:cNvCxnSpPr>
            <a:cxnSpLocks/>
          </p:cNvCxnSpPr>
          <p:nvPr/>
        </p:nvCxnSpPr>
        <p:spPr>
          <a:xfrm>
            <a:off x="6081716" y="1868053"/>
            <a:ext cx="0" cy="4672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080536-691C-7847-9A7F-068E90EC3EE2}"/>
              </a:ext>
            </a:extLst>
          </p:cNvPr>
          <p:cNvCxnSpPr>
            <a:cxnSpLocks/>
          </p:cNvCxnSpPr>
          <p:nvPr/>
        </p:nvCxnSpPr>
        <p:spPr>
          <a:xfrm flipV="1">
            <a:off x="3288649" y="4201551"/>
            <a:ext cx="5716796" cy="28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CE933AF-8FE3-3B4C-8218-0A1DB21B0C73}"/>
              </a:ext>
            </a:extLst>
          </p:cNvPr>
          <p:cNvSpPr txBox="1"/>
          <p:nvPr/>
        </p:nvSpPr>
        <p:spPr>
          <a:xfrm rot="16200000">
            <a:off x="8091785" y="1353670"/>
            <a:ext cx="947672" cy="248553"/>
          </a:xfrm>
          <a:prstGeom prst="rect">
            <a:avLst/>
          </a:prstGeom>
          <a:noFill/>
        </p:spPr>
        <p:txBody>
          <a:bodyPr wrap="none" rtlCol="0">
            <a:spAutoFit/>
          </a:bodyPr>
          <a:lstStyle/>
          <a:p>
            <a:r>
              <a:rPr lang="en-US" sz="1100">
                <a:latin typeface="Century Gothic" panose="020B0502020202020204" pitchFamily="34" charset="0"/>
              </a:rPr>
              <a:t>Bounce Rate</a:t>
            </a:r>
          </a:p>
        </p:txBody>
      </p:sp>
      <p:sp>
        <p:nvSpPr>
          <p:cNvPr id="23" name="TextBox 22">
            <a:extLst>
              <a:ext uri="{FF2B5EF4-FFF2-40B4-BE49-F238E27FC236}">
                <a16:creationId xmlns:a16="http://schemas.microsoft.com/office/drawing/2014/main" id="{235E52A9-88F6-9D44-BB26-B8F0DC4DD228}"/>
              </a:ext>
            </a:extLst>
          </p:cNvPr>
          <p:cNvSpPr txBox="1"/>
          <p:nvPr/>
        </p:nvSpPr>
        <p:spPr>
          <a:xfrm rot="16200000">
            <a:off x="4919774" y="1353670"/>
            <a:ext cx="947672" cy="248553"/>
          </a:xfrm>
          <a:prstGeom prst="rect">
            <a:avLst/>
          </a:prstGeom>
          <a:noFill/>
        </p:spPr>
        <p:txBody>
          <a:bodyPr wrap="none" rtlCol="0">
            <a:spAutoFit/>
          </a:bodyPr>
          <a:lstStyle/>
          <a:p>
            <a:r>
              <a:rPr lang="en-US" sz="1100">
                <a:latin typeface="Century Gothic" panose="020B0502020202020204" pitchFamily="34" charset="0"/>
              </a:rPr>
              <a:t>Bounce Rate</a:t>
            </a:r>
          </a:p>
        </p:txBody>
      </p:sp>
      <p:sp>
        <p:nvSpPr>
          <p:cNvPr id="24" name="TextBox 23">
            <a:extLst>
              <a:ext uri="{FF2B5EF4-FFF2-40B4-BE49-F238E27FC236}">
                <a16:creationId xmlns:a16="http://schemas.microsoft.com/office/drawing/2014/main" id="{B2B433BB-91D0-C747-AAF9-37547C9ABD1C}"/>
              </a:ext>
            </a:extLst>
          </p:cNvPr>
          <p:cNvSpPr txBox="1"/>
          <p:nvPr/>
        </p:nvSpPr>
        <p:spPr>
          <a:xfrm>
            <a:off x="2286973" y="3715211"/>
            <a:ext cx="1019191" cy="231112"/>
          </a:xfrm>
          <a:prstGeom prst="rect">
            <a:avLst/>
          </a:prstGeom>
          <a:noFill/>
        </p:spPr>
        <p:txBody>
          <a:bodyPr wrap="none" rtlCol="0">
            <a:spAutoFit/>
          </a:bodyPr>
          <a:lstStyle/>
          <a:p>
            <a:r>
              <a:rPr lang="en-US" sz="1100">
                <a:latin typeface="Century Gothic" panose="020B0502020202020204" pitchFamily="34" charset="0"/>
              </a:rPr>
              <a:t>Bounce Rate</a:t>
            </a:r>
          </a:p>
        </p:txBody>
      </p:sp>
      <p:sp>
        <p:nvSpPr>
          <p:cNvPr id="25" name="TextBox 24">
            <a:extLst>
              <a:ext uri="{FF2B5EF4-FFF2-40B4-BE49-F238E27FC236}">
                <a16:creationId xmlns:a16="http://schemas.microsoft.com/office/drawing/2014/main" id="{5ECA45E4-37AD-2548-8A8F-E42E0446939B}"/>
              </a:ext>
            </a:extLst>
          </p:cNvPr>
          <p:cNvSpPr txBox="1"/>
          <p:nvPr/>
        </p:nvSpPr>
        <p:spPr>
          <a:xfrm>
            <a:off x="2286973" y="6150639"/>
            <a:ext cx="1019191" cy="231112"/>
          </a:xfrm>
          <a:prstGeom prst="rect">
            <a:avLst/>
          </a:prstGeom>
          <a:noFill/>
        </p:spPr>
        <p:txBody>
          <a:bodyPr wrap="none" rtlCol="0">
            <a:spAutoFit/>
          </a:bodyPr>
          <a:lstStyle/>
          <a:p>
            <a:r>
              <a:rPr lang="en-US" sz="1100">
                <a:latin typeface="Century Gothic" panose="020B0502020202020204" pitchFamily="34" charset="0"/>
              </a:rPr>
              <a:t>Bounce Rate</a:t>
            </a:r>
          </a:p>
        </p:txBody>
      </p:sp>
      <p:sp>
        <p:nvSpPr>
          <p:cNvPr id="26" name="TextBox 25">
            <a:extLst>
              <a:ext uri="{FF2B5EF4-FFF2-40B4-BE49-F238E27FC236}">
                <a16:creationId xmlns:a16="http://schemas.microsoft.com/office/drawing/2014/main" id="{DFE223E2-A6D8-5B4B-84CD-CC083F41E1F8}"/>
              </a:ext>
            </a:extLst>
          </p:cNvPr>
          <p:cNvSpPr txBox="1"/>
          <p:nvPr/>
        </p:nvSpPr>
        <p:spPr>
          <a:xfrm rot="16200000">
            <a:off x="4597791" y="1506099"/>
            <a:ext cx="644620" cy="248553"/>
          </a:xfrm>
          <a:prstGeom prst="rect">
            <a:avLst/>
          </a:prstGeom>
          <a:noFill/>
        </p:spPr>
        <p:txBody>
          <a:bodyPr wrap="none" rtlCol="0">
            <a:spAutoFit/>
          </a:bodyPr>
          <a:lstStyle/>
          <a:p>
            <a:r>
              <a:rPr lang="en-US" sz="1100">
                <a:latin typeface="Century Gothic" panose="020B0502020202020204" pitchFamily="34" charset="0"/>
              </a:rPr>
              <a:t>Inquiries</a:t>
            </a:r>
          </a:p>
        </p:txBody>
      </p:sp>
      <p:sp>
        <p:nvSpPr>
          <p:cNvPr id="27" name="TextBox 26">
            <a:extLst>
              <a:ext uri="{FF2B5EF4-FFF2-40B4-BE49-F238E27FC236}">
                <a16:creationId xmlns:a16="http://schemas.microsoft.com/office/drawing/2014/main" id="{C3BC4798-3D8E-F64F-A679-DF231F25CDF5}"/>
              </a:ext>
            </a:extLst>
          </p:cNvPr>
          <p:cNvSpPr txBox="1"/>
          <p:nvPr/>
        </p:nvSpPr>
        <p:spPr>
          <a:xfrm rot="16200000">
            <a:off x="7739830" y="1506098"/>
            <a:ext cx="644620" cy="248553"/>
          </a:xfrm>
          <a:prstGeom prst="rect">
            <a:avLst/>
          </a:prstGeom>
          <a:noFill/>
        </p:spPr>
        <p:txBody>
          <a:bodyPr wrap="none" rtlCol="0">
            <a:spAutoFit/>
          </a:bodyPr>
          <a:lstStyle/>
          <a:p>
            <a:r>
              <a:rPr lang="en-US" sz="1100">
                <a:latin typeface="Century Gothic" panose="020B0502020202020204" pitchFamily="34" charset="0"/>
              </a:rPr>
              <a:t>Inquiries</a:t>
            </a:r>
          </a:p>
        </p:txBody>
      </p:sp>
      <p:sp>
        <p:nvSpPr>
          <p:cNvPr id="28" name="TextBox 27">
            <a:extLst>
              <a:ext uri="{FF2B5EF4-FFF2-40B4-BE49-F238E27FC236}">
                <a16:creationId xmlns:a16="http://schemas.microsoft.com/office/drawing/2014/main" id="{4D83F606-65A6-C944-903B-3A9F713D8420}"/>
              </a:ext>
            </a:extLst>
          </p:cNvPr>
          <p:cNvSpPr txBox="1"/>
          <p:nvPr/>
        </p:nvSpPr>
        <p:spPr>
          <a:xfrm>
            <a:off x="2616071" y="5724898"/>
            <a:ext cx="693269" cy="231112"/>
          </a:xfrm>
          <a:prstGeom prst="rect">
            <a:avLst/>
          </a:prstGeom>
          <a:noFill/>
        </p:spPr>
        <p:txBody>
          <a:bodyPr wrap="none" rtlCol="0">
            <a:spAutoFit/>
          </a:bodyPr>
          <a:lstStyle/>
          <a:p>
            <a:r>
              <a:rPr lang="en-US" sz="1100">
                <a:latin typeface="Century Gothic" panose="020B0502020202020204" pitchFamily="34" charset="0"/>
              </a:rPr>
              <a:t>Inquiries</a:t>
            </a:r>
          </a:p>
        </p:txBody>
      </p:sp>
      <p:sp>
        <p:nvSpPr>
          <p:cNvPr id="29" name="TextBox 28">
            <a:extLst>
              <a:ext uri="{FF2B5EF4-FFF2-40B4-BE49-F238E27FC236}">
                <a16:creationId xmlns:a16="http://schemas.microsoft.com/office/drawing/2014/main" id="{5349801C-BD7F-8E43-93BF-2B0BB29617D7}"/>
              </a:ext>
            </a:extLst>
          </p:cNvPr>
          <p:cNvSpPr txBox="1"/>
          <p:nvPr/>
        </p:nvSpPr>
        <p:spPr>
          <a:xfrm>
            <a:off x="2612895" y="3306519"/>
            <a:ext cx="693269" cy="231112"/>
          </a:xfrm>
          <a:prstGeom prst="rect">
            <a:avLst/>
          </a:prstGeom>
          <a:noFill/>
        </p:spPr>
        <p:txBody>
          <a:bodyPr wrap="none" rtlCol="0">
            <a:spAutoFit/>
          </a:bodyPr>
          <a:lstStyle/>
          <a:p>
            <a:r>
              <a:rPr lang="en-US" sz="1100">
                <a:latin typeface="Century Gothic" panose="020B0502020202020204" pitchFamily="34" charset="0"/>
              </a:rPr>
              <a:t>Inquiries</a:t>
            </a:r>
          </a:p>
        </p:txBody>
      </p:sp>
      <p:sp>
        <p:nvSpPr>
          <p:cNvPr id="30" name="TextBox 29">
            <a:extLst>
              <a:ext uri="{FF2B5EF4-FFF2-40B4-BE49-F238E27FC236}">
                <a16:creationId xmlns:a16="http://schemas.microsoft.com/office/drawing/2014/main" id="{25C2F49D-70CF-0D4B-A848-122A5A3313E3}"/>
              </a:ext>
            </a:extLst>
          </p:cNvPr>
          <p:cNvSpPr txBox="1"/>
          <p:nvPr/>
        </p:nvSpPr>
        <p:spPr>
          <a:xfrm>
            <a:off x="2577865" y="2891144"/>
            <a:ext cx="728299" cy="231112"/>
          </a:xfrm>
          <a:prstGeom prst="rect">
            <a:avLst/>
          </a:prstGeom>
          <a:noFill/>
        </p:spPr>
        <p:txBody>
          <a:bodyPr wrap="none" rtlCol="0">
            <a:spAutoFit/>
          </a:bodyPr>
          <a:lstStyle/>
          <a:p>
            <a:r>
              <a:rPr lang="en-US" sz="1100">
                <a:latin typeface="Century Gothic" panose="020B0502020202020204" pitchFamily="34" charset="0"/>
              </a:rPr>
              <a:t>Lbs. Sold</a:t>
            </a:r>
          </a:p>
        </p:txBody>
      </p:sp>
      <p:sp>
        <p:nvSpPr>
          <p:cNvPr id="31" name="TextBox 30">
            <a:extLst>
              <a:ext uri="{FF2B5EF4-FFF2-40B4-BE49-F238E27FC236}">
                <a16:creationId xmlns:a16="http://schemas.microsoft.com/office/drawing/2014/main" id="{26C099D1-4466-BF46-A082-84B032F53EF5}"/>
              </a:ext>
            </a:extLst>
          </p:cNvPr>
          <p:cNvSpPr txBox="1"/>
          <p:nvPr/>
        </p:nvSpPr>
        <p:spPr>
          <a:xfrm>
            <a:off x="2577865" y="5297713"/>
            <a:ext cx="728299" cy="231112"/>
          </a:xfrm>
          <a:prstGeom prst="rect">
            <a:avLst/>
          </a:prstGeom>
          <a:noFill/>
        </p:spPr>
        <p:txBody>
          <a:bodyPr wrap="none" rtlCol="0">
            <a:spAutoFit/>
          </a:bodyPr>
          <a:lstStyle/>
          <a:p>
            <a:r>
              <a:rPr lang="en-US" sz="1100">
                <a:latin typeface="Century Gothic" panose="020B0502020202020204" pitchFamily="34" charset="0"/>
              </a:rPr>
              <a:t>Lbs. Sold</a:t>
            </a:r>
          </a:p>
        </p:txBody>
      </p:sp>
      <p:sp>
        <p:nvSpPr>
          <p:cNvPr id="32" name="TextBox 31">
            <a:extLst>
              <a:ext uri="{FF2B5EF4-FFF2-40B4-BE49-F238E27FC236}">
                <a16:creationId xmlns:a16="http://schemas.microsoft.com/office/drawing/2014/main" id="{FEDF31AC-7A6D-6141-B89D-BEAA99B2E6B7}"/>
              </a:ext>
            </a:extLst>
          </p:cNvPr>
          <p:cNvSpPr txBox="1"/>
          <p:nvPr/>
        </p:nvSpPr>
        <p:spPr>
          <a:xfrm rot="16200000">
            <a:off x="7245736" y="1472237"/>
            <a:ext cx="677192" cy="248553"/>
          </a:xfrm>
          <a:prstGeom prst="rect">
            <a:avLst/>
          </a:prstGeom>
          <a:noFill/>
        </p:spPr>
        <p:txBody>
          <a:bodyPr wrap="none" rtlCol="0">
            <a:spAutoFit/>
          </a:bodyPr>
          <a:lstStyle/>
          <a:p>
            <a:r>
              <a:rPr lang="en-US" sz="1100">
                <a:latin typeface="Century Gothic" panose="020B0502020202020204" pitchFamily="34" charset="0"/>
              </a:rPr>
              <a:t>Lbs. Sold</a:t>
            </a:r>
          </a:p>
        </p:txBody>
      </p:sp>
      <p:sp>
        <p:nvSpPr>
          <p:cNvPr id="33" name="TextBox 32">
            <a:extLst>
              <a:ext uri="{FF2B5EF4-FFF2-40B4-BE49-F238E27FC236}">
                <a16:creationId xmlns:a16="http://schemas.microsoft.com/office/drawing/2014/main" id="{908D1B44-2D70-5E44-9C3D-5D5C29083A50}"/>
              </a:ext>
            </a:extLst>
          </p:cNvPr>
          <p:cNvSpPr txBox="1"/>
          <p:nvPr/>
        </p:nvSpPr>
        <p:spPr>
          <a:xfrm rot="16200000">
            <a:off x="4141949" y="1481806"/>
            <a:ext cx="677192" cy="248553"/>
          </a:xfrm>
          <a:prstGeom prst="rect">
            <a:avLst/>
          </a:prstGeom>
          <a:noFill/>
        </p:spPr>
        <p:txBody>
          <a:bodyPr wrap="none" rtlCol="0">
            <a:spAutoFit/>
          </a:bodyPr>
          <a:lstStyle/>
          <a:p>
            <a:r>
              <a:rPr lang="en-US" sz="1100">
                <a:latin typeface="Century Gothic" panose="020B0502020202020204" pitchFamily="34" charset="0"/>
              </a:rPr>
              <a:t>Lbs. Sold</a:t>
            </a:r>
          </a:p>
        </p:txBody>
      </p:sp>
      <p:sp>
        <p:nvSpPr>
          <p:cNvPr id="34" name="TextBox 33">
            <a:extLst>
              <a:ext uri="{FF2B5EF4-FFF2-40B4-BE49-F238E27FC236}">
                <a16:creationId xmlns:a16="http://schemas.microsoft.com/office/drawing/2014/main" id="{001F4138-2FFD-914B-A44F-FBCFBCF258C4}"/>
              </a:ext>
            </a:extLst>
          </p:cNvPr>
          <p:cNvSpPr txBox="1"/>
          <p:nvPr/>
        </p:nvSpPr>
        <p:spPr>
          <a:xfrm rot="16200000">
            <a:off x="3806080" y="1595827"/>
            <a:ext cx="463357" cy="248553"/>
          </a:xfrm>
          <a:prstGeom prst="rect">
            <a:avLst/>
          </a:prstGeom>
          <a:noFill/>
        </p:spPr>
        <p:txBody>
          <a:bodyPr wrap="none" rtlCol="0">
            <a:spAutoFit/>
          </a:bodyPr>
          <a:lstStyle/>
          <a:p>
            <a:r>
              <a:rPr lang="en-US" sz="1100">
                <a:latin typeface="Century Gothic" panose="020B0502020202020204" pitchFamily="34" charset="0"/>
              </a:rPr>
              <a:t>Profit</a:t>
            </a:r>
          </a:p>
        </p:txBody>
      </p:sp>
      <p:sp>
        <p:nvSpPr>
          <p:cNvPr id="35" name="TextBox 34">
            <a:extLst>
              <a:ext uri="{FF2B5EF4-FFF2-40B4-BE49-F238E27FC236}">
                <a16:creationId xmlns:a16="http://schemas.microsoft.com/office/drawing/2014/main" id="{9DAC1173-8AE7-AB45-BC90-415A98F95343}"/>
              </a:ext>
            </a:extLst>
          </p:cNvPr>
          <p:cNvSpPr txBox="1"/>
          <p:nvPr/>
        </p:nvSpPr>
        <p:spPr>
          <a:xfrm rot="16200000">
            <a:off x="6947211" y="1588724"/>
            <a:ext cx="463357" cy="248553"/>
          </a:xfrm>
          <a:prstGeom prst="rect">
            <a:avLst/>
          </a:prstGeom>
          <a:noFill/>
        </p:spPr>
        <p:txBody>
          <a:bodyPr wrap="none" rtlCol="0">
            <a:spAutoFit/>
          </a:bodyPr>
          <a:lstStyle/>
          <a:p>
            <a:r>
              <a:rPr lang="en-US" sz="1100">
                <a:latin typeface="Century Gothic" panose="020B0502020202020204" pitchFamily="34" charset="0"/>
              </a:rPr>
              <a:t>Profit</a:t>
            </a:r>
          </a:p>
        </p:txBody>
      </p:sp>
      <p:sp>
        <p:nvSpPr>
          <p:cNvPr id="36" name="TextBox 35">
            <a:extLst>
              <a:ext uri="{FF2B5EF4-FFF2-40B4-BE49-F238E27FC236}">
                <a16:creationId xmlns:a16="http://schemas.microsoft.com/office/drawing/2014/main" id="{C07FDFEB-8091-3F4C-BCF1-99889E36865C}"/>
              </a:ext>
            </a:extLst>
          </p:cNvPr>
          <p:cNvSpPr txBox="1"/>
          <p:nvPr/>
        </p:nvSpPr>
        <p:spPr>
          <a:xfrm>
            <a:off x="2811015" y="2471783"/>
            <a:ext cx="498326" cy="231112"/>
          </a:xfrm>
          <a:prstGeom prst="rect">
            <a:avLst/>
          </a:prstGeom>
          <a:noFill/>
        </p:spPr>
        <p:txBody>
          <a:bodyPr wrap="none" rtlCol="0">
            <a:spAutoFit/>
          </a:bodyPr>
          <a:lstStyle/>
          <a:p>
            <a:r>
              <a:rPr lang="en-US" sz="1100">
                <a:latin typeface="Century Gothic" panose="020B0502020202020204" pitchFamily="34" charset="0"/>
              </a:rPr>
              <a:t>Profit</a:t>
            </a:r>
          </a:p>
        </p:txBody>
      </p:sp>
      <p:sp>
        <p:nvSpPr>
          <p:cNvPr id="37" name="TextBox 36">
            <a:extLst>
              <a:ext uri="{FF2B5EF4-FFF2-40B4-BE49-F238E27FC236}">
                <a16:creationId xmlns:a16="http://schemas.microsoft.com/office/drawing/2014/main" id="{CDC91C8A-5439-9042-9F48-9293329E945C}"/>
              </a:ext>
            </a:extLst>
          </p:cNvPr>
          <p:cNvSpPr txBox="1"/>
          <p:nvPr/>
        </p:nvSpPr>
        <p:spPr>
          <a:xfrm>
            <a:off x="2807838" y="4872447"/>
            <a:ext cx="498326" cy="231112"/>
          </a:xfrm>
          <a:prstGeom prst="rect">
            <a:avLst/>
          </a:prstGeom>
          <a:noFill/>
        </p:spPr>
        <p:txBody>
          <a:bodyPr wrap="none" rtlCol="0">
            <a:spAutoFit/>
          </a:bodyPr>
          <a:lstStyle/>
          <a:p>
            <a:r>
              <a:rPr lang="en-US" sz="1100">
                <a:latin typeface="Century Gothic" panose="020B0502020202020204" pitchFamily="34" charset="0"/>
              </a:rPr>
              <a:t>Profit</a:t>
            </a:r>
          </a:p>
        </p:txBody>
      </p:sp>
      <p:sp>
        <p:nvSpPr>
          <p:cNvPr id="38" name="TextBox 37">
            <a:extLst>
              <a:ext uri="{FF2B5EF4-FFF2-40B4-BE49-F238E27FC236}">
                <a16:creationId xmlns:a16="http://schemas.microsoft.com/office/drawing/2014/main" id="{572142AE-0EAC-E246-BEC2-F296F599E8A6}"/>
              </a:ext>
            </a:extLst>
          </p:cNvPr>
          <p:cNvSpPr txBox="1"/>
          <p:nvPr/>
        </p:nvSpPr>
        <p:spPr>
          <a:xfrm>
            <a:off x="2832206" y="2113475"/>
            <a:ext cx="473958" cy="231112"/>
          </a:xfrm>
          <a:prstGeom prst="rect">
            <a:avLst/>
          </a:prstGeom>
          <a:noFill/>
        </p:spPr>
        <p:txBody>
          <a:bodyPr wrap="none" rtlCol="0">
            <a:spAutoFit/>
          </a:bodyPr>
          <a:lstStyle/>
          <a:p>
            <a:r>
              <a:rPr lang="en-US" sz="1100">
                <a:latin typeface="Century Gothic" panose="020B0502020202020204" pitchFamily="34" charset="0"/>
              </a:rPr>
              <a:t>Visits</a:t>
            </a:r>
          </a:p>
        </p:txBody>
      </p:sp>
      <p:sp>
        <p:nvSpPr>
          <p:cNvPr id="39" name="TextBox 38">
            <a:extLst>
              <a:ext uri="{FF2B5EF4-FFF2-40B4-BE49-F238E27FC236}">
                <a16:creationId xmlns:a16="http://schemas.microsoft.com/office/drawing/2014/main" id="{5BEA1DF9-F833-8E4D-890B-EB8E8C4E6942}"/>
              </a:ext>
            </a:extLst>
          </p:cNvPr>
          <p:cNvSpPr txBox="1"/>
          <p:nvPr/>
        </p:nvSpPr>
        <p:spPr>
          <a:xfrm>
            <a:off x="2832206" y="4456856"/>
            <a:ext cx="473958" cy="231112"/>
          </a:xfrm>
          <a:prstGeom prst="rect">
            <a:avLst/>
          </a:prstGeom>
          <a:noFill/>
        </p:spPr>
        <p:txBody>
          <a:bodyPr wrap="none" rtlCol="0">
            <a:spAutoFit/>
          </a:bodyPr>
          <a:lstStyle/>
          <a:p>
            <a:r>
              <a:rPr lang="en-US" sz="1100">
                <a:latin typeface="Century Gothic" panose="020B0502020202020204" pitchFamily="34" charset="0"/>
              </a:rPr>
              <a:t>Visits</a:t>
            </a:r>
          </a:p>
        </p:txBody>
      </p:sp>
      <p:sp>
        <p:nvSpPr>
          <p:cNvPr id="40" name="TextBox 39">
            <a:extLst>
              <a:ext uri="{FF2B5EF4-FFF2-40B4-BE49-F238E27FC236}">
                <a16:creationId xmlns:a16="http://schemas.microsoft.com/office/drawing/2014/main" id="{18CEB6B2-80C4-3E4C-97A5-D374CABB14DC}"/>
              </a:ext>
            </a:extLst>
          </p:cNvPr>
          <p:cNvSpPr txBox="1"/>
          <p:nvPr/>
        </p:nvSpPr>
        <p:spPr>
          <a:xfrm rot="16200000">
            <a:off x="3360427" y="1610970"/>
            <a:ext cx="440699" cy="248553"/>
          </a:xfrm>
          <a:prstGeom prst="rect">
            <a:avLst/>
          </a:prstGeom>
          <a:noFill/>
        </p:spPr>
        <p:txBody>
          <a:bodyPr wrap="none" rtlCol="0">
            <a:spAutoFit/>
          </a:bodyPr>
          <a:lstStyle/>
          <a:p>
            <a:r>
              <a:rPr lang="en-US" sz="1100">
                <a:latin typeface="Century Gothic" panose="020B0502020202020204" pitchFamily="34" charset="0"/>
              </a:rPr>
              <a:t>Visits</a:t>
            </a:r>
          </a:p>
        </p:txBody>
      </p:sp>
      <p:sp>
        <p:nvSpPr>
          <p:cNvPr id="41" name="TextBox 40">
            <a:extLst>
              <a:ext uri="{FF2B5EF4-FFF2-40B4-BE49-F238E27FC236}">
                <a16:creationId xmlns:a16="http://schemas.microsoft.com/office/drawing/2014/main" id="{86669037-2AE4-A24A-AF63-8FA59BCB9199}"/>
              </a:ext>
            </a:extLst>
          </p:cNvPr>
          <p:cNvSpPr txBox="1"/>
          <p:nvPr/>
        </p:nvSpPr>
        <p:spPr>
          <a:xfrm rot="16200000">
            <a:off x="6462238" y="1610970"/>
            <a:ext cx="440699" cy="248553"/>
          </a:xfrm>
          <a:prstGeom prst="rect">
            <a:avLst/>
          </a:prstGeom>
          <a:noFill/>
        </p:spPr>
        <p:txBody>
          <a:bodyPr wrap="none" rtlCol="0">
            <a:spAutoFit/>
          </a:bodyPr>
          <a:lstStyle/>
          <a:p>
            <a:r>
              <a:rPr lang="en-US" sz="1100">
                <a:latin typeface="Century Gothic" panose="020B0502020202020204" pitchFamily="34" charset="0"/>
              </a:rPr>
              <a:t>Visits</a:t>
            </a:r>
          </a:p>
        </p:txBody>
      </p:sp>
      <p:sp>
        <p:nvSpPr>
          <p:cNvPr id="47" name="Title 1">
            <a:extLst>
              <a:ext uri="{FF2B5EF4-FFF2-40B4-BE49-F238E27FC236}">
                <a16:creationId xmlns:a16="http://schemas.microsoft.com/office/drawing/2014/main" id="{D1FABC8F-CBB6-2543-A0C6-F15D64468E40}"/>
              </a:ext>
            </a:extLst>
          </p:cNvPr>
          <p:cNvSpPr>
            <a:spLocks noGrp="1"/>
          </p:cNvSpPr>
          <p:nvPr>
            <p:ph type="title"/>
          </p:nvPr>
        </p:nvSpPr>
        <p:spPr>
          <a:xfrm>
            <a:off x="472660" y="180068"/>
            <a:ext cx="10515600" cy="1325563"/>
          </a:xfrm>
        </p:spPr>
        <p:txBody>
          <a:bodyPr vert="horz" lIns="91440" tIns="45720" rIns="91440" bIns="45720" rtlCol="0" anchor="ctr">
            <a:normAutofit/>
          </a:bodyPr>
          <a:lstStyle/>
          <a:p>
            <a:r>
              <a:rPr lang="en-US" sz="4000">
                <a:latin typeface="Century Gothic"/>
              </a:rPr>
              <a:t>Correlations</a:t>
            </a:r>
          </a:p>
        </p:txBody>
      </p:sp>
    </p:spTree>
    <p:extLst>
      <p:ext uri="{BB962C8B-B14F-4D97-AF65-F5344CB8AC3E}">
        <p14:creationId xmlns:p14="http://schemas.microsoft.com/office/powerpoint/2010/main" val="663943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B4602-9E0B-2E45-ABA0-378CF686D310}"/>
              </a:ext>
            </a:extLst>
          </p:cNvPr>
          <p:cNvSpPr>
            <a:spLocks noGrp="1"/>
          </p:cNvSpPr>
          <p:nvPr>
            <p:ph idx="1"/>
          </p:nvPr>
        </p:nvSpPr>
        <p:spPr/>
        <p:txBody>
          <a:bodyPr>
            <a:normAutofit/>
          </a:bodyPr>
          <a:lstStyle/>
          <a:p>
            <a:pPr marL="0" indent="0" algn="ctr">
              <a:buNone/>
            </a:pPr>
            <a:r>
              <a:rPr lang="en-US" sz="3400" b="1" u="sng">
                <a:latin typeface="Century Gothic" panose="020B0502020202020204" pitchFamily="34" charset="0"/>
              </a:rPr>
              <a:t>Question 3</a:t>
            </a:r>
          </a:p>
          <a:p>
            <a:pPr marL="0" indent="0" algn="ctr">
              <a:buNone/>
            </a:pPr>
            <a:endParaRPr lang="en-US" sz="3400" b="1" u="sng">
              <a:latin typeface="Century Gothic" panose="020B0502020202020204" pitchFamily="34" charset="0"/>
            </a:endParaRPr>
          </a:p>
          <a:p>
            <a:pPr marL="0" indent="0" algn="ctr">
              <a:buNone/>
            </a:pPr>
            <a:r>
              <a:rPr lang="en-US" sz="3400">
                <a:latin typeface="Century Gothic" panose="020B0502020202020204" pitchFamily="34" charset="0"/>
              </a:rPr>
              <a:t>Do traditional promotions drive web traffic, and in turn, drive incremental sales?</a:t>
            </a:r>
            <a:r>
              <a:rPr lang="en-US" sz="3600" b="1">
                <a:latin typeface="Century Gothic" panose="020B0502020202020204" pitchFamily="34" charset="0"/>
              </a:rPr>
              <a:t> </a:t>
            </a:r>
          </a:p>
          <a:p>
            <a:pPr marL="0" indent="0" algn="ctr">
              <a:buNone/>
            </a:pPr>
            <a:r>
              <a:rPr lang="en-US" sz="3400" b="1">
                <a:latin typeface="Century Gothic" panose="020B0502020202020204" pitchFamily="34" charset="0"/>
              </a:rPr>
              <a:t> </a:t>
            </a:r>
          </a:p>
          <a:p>
            <a:pPr marL="0" indent="0">
              <a:buNone/>
            </a:pPr>
            <a:endParaRPr lang="en-US"/>
          </a:p>
        </p:txBody>
      </p:sp>
    </p:spTree>
    <p:extLst>
      <p:ext uri="{BB962C8B-B14F-4D97-AF65-F5344CB8AC3E}">
        <p14:creationId xmlns:p14="http://schemas.microsoft.com/office/powerpoint/2010/main" val="646076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5CE9-CB4F-CF4B-94AB-32E4C7A30F4D}"/>
              </a:ext>
            </a:extLst>
          </p:cNvPr>
          <p:cNvSpPr>
            <a:spLocks noGrp="1"/>
          </p:cNvSpPr>
          <p:nvPr>
            <p:ph type="title"/>
          </p:nvPr>
        </p:nvSpPr>
        <p:spPr/>
        <p:txBody>
          <a:bodyPr vert="horz" lIns="91440" tIns="45720" rIns="91440" bIns="45720" rtlCol="0" anchor="ctr">
            <a:normAutofit/>
          </a:bodyPr>
          <a:lstStyle/>
          <a:p>
            <a:r>
              <a:rPr lang="en-US" sz="4000">
                <a:latin typeface="Century Gothic" panose="020B0502020202020204" pitchFamily="34" charset="0"/>
              </a:rPr>
              <a:t>Unique Visits Per Week</a:t>
            </a:r>
          </a:p>
        </p:txBody>
      </p:sp>
      <p:pic>
        <p:nvPicPr>
          <p:cNvPr id="4" name="Picture 3">
            <a:extLst>
              <a:ext uri="{FF2B5EF4-FFF2-40B4-BE49-F238E27FC236}">
                <a16:creationId xmlns:a16="http://schemas.microsoft.com/office/drawing/2014/main" id="{B15E4F53-563A-2541-913A-61C50C02BFE9}"/>
              </a:ext>
            </a:extLst>
          </p:cNvPr>
          <p:cNvPicPr>
            <a:picLocks noChangeAspect="1"/>
          </p:cNvPicPr>
          <p:nvPr/>
        </p:nvPicPr>
        <p:blipFill rotWithShape="1">
          <a:blip r:embed="rId3"/>
          <a:srcRect l="3567" t="7205" b="4960"/>
          <a:stretch/>
        </p:blipFill>
        <p:spPr>
          <a:xfrm>
            <a:off x="1785257" y="1483859"/>
            <a:ext cx="8534400" cy="4818970"/>
          </a:xfrm>
          <a:prstGeom prst="rect">
            <a:avLst/>
          </a:prstGeom>
        </p:spPr>
      </p:pic>
      <p:sp>
        <p:nvSpPr>
          <p:cNvPr id="5" name="TextBox 4">
            <a:extLst>
              <a:ext uri="{FF2B5EF4-FFF2-40B4-BE49-F238E27FC236}">
                <a16:creationId xmlns:a16="http://schemas.microsoft.com/office/drawing/2014/main" id="{D132F924-DDC5-A04C-A0D9-CD818E7BD171}"/>
              </a:ext>
            </a:extLst>
          </p:cNvPr>
          <p:cNvSpPr txBox="1"/>
          <p:nvPr/>
        </p:nvSpPr>
        <p:spPr>
          <a:xfrm>
            <a:off x="5776140" y="5975795"/>
            <a:ext cx="681597" cy="307777"/>
          </a:xfrm>
          <a:prstGeom prst="rect">
            <a:avLst/>
          </a:prstGeom>
          <a:noFill/>
        </p:spPr>
        <p:txBody>
          <a:bodyPr wrap="none" rtlCol="0">
            <a:spAutoFit/>
          </a:bodyPr>
          <a:lstStyle/>
          <a:p>
            <a:r>
              <a:rPr lang="en-US" sz="1400" b="1">
                <a:latin typeface="Century Gothic" panose="020B0502020202020204" pitchFamily="34" charset="0"/>
              </a:rPr>
              <a:t>Week</a:t>
            </a:r>
          </a:p>
        </p:txBody>
      </p:sp>
      <p:sp>
        <p:nvSpPr>
          <p:cNvPr id="6" name="TextBox 5">
            <a:extLst>
              <a:ext uri="{FF2B5EF4-FFF2-40B4-BE49-F238E27FC236}">
                <a16:creationId xmlns:a16="http://schemas.microsoft.com/office/drawing/2014/main" id="{3B00EC39-A77E-4B43-B620-AF2928C2FDD6}"/>
              </a:ext>
            </a:extLst>
          </p:cNvPr>
          <p:cNvSpPr txBox="1"/>
          <p:nvPr/>
        </p:nvSpPr>
        <p:spPr>
          <a:xfrm rot="16200000">
            <a:off x="870859" y="3371810"/>
            <a:ext cx="1265090" cy="307777"/>
          </a:xfrm>
          <a:prstGeom prst="rect">
            <a:avLst/>
          </a:prstGeom>
          <a:noFill/>
        </p:spPr>
        <p:txBody>
          <a:bodyPr wrap="none" rtlCol="0">
            <a:spAutoFit/>
          </a:bodyPr>
          <a:lstStyle/>
          <a:p>
            <a:r>
              <a:rPr lang="en-US" sz="1400" b="1">
                <a:latin typeface="Century Gothic" panose="020B0502020202020204" pitchFamily="34" charset="0"/>
              </a:rPr>
              <a:t>Unique Visits</a:t>
            </a:r>
          </a:p>
        </p:txBody>
      </p:sp>
      <p:cxnSp>
        <p:nvCxnSpPr>
          <p:cNvPr id="8" name="Straight Connector 7">
            <a:extLst>
              <a:ext uri="{FF2B5EF4-FFF2-40B4-BE49-F238E27FC236}">
                <a16:creationId xmlns:a16="http://schemas.microsoft.com/office/drawing/2014/main" id="{5F9FDE18-CED3-1A4D-8B91-B2D5F7F54AC2}"/>
              </a:ext>
            </a:extLst>
          </p:cNvPr>
          <p:cNvCxnSpPr/>
          <p:nvPr/>
        </p:nvCxnSpPr>
        <p:spPr>
          <a:xfrm flipV="1">
            <a:off x="4191000" y="1483859"/>
            <a:ext cx="0" cy="4514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7821F86-D892-EC43-BEAD-750C04BB5C8F}"/>
              </a:ext>
            </a:extLst>
          </p:cNvPr>
          <p:cNvCxnSpPr/>
          <p:nvPr/>
        </p:nvCxnSpPr>
        <p:spPr>
          <a:xfrm flipV="1">
            <a:off x="6480342" y="1483859"/>
            <a:ext cx="0" cy="4514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128EE75-108D-1E4F-906F-7EEE5F44946F}"/>
              </a:ext>
            </a:extLst>
          </p:cNvPr>
          <p:cNvCxnSpPr/>
          <p:nvPr/>
        </p:nvCxnSpPr>
        <p:spPr>
          <a:xfrm flipV="1">
            <a:off x="8341799" y="1483859"/>
            <a:ext cx="0" cy="4514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77467FD-471D-D643-84B5-A6BF3BEB7D53}"/>
              </a:ext>
            </a:extLst>
          </p:cNvPr>
          <p:cNvSpPr txBox="1"/>
          <p:nvPr/>
        </p:nvSpPr>
        <p:spPr>
          <a:xfrm>
            <a:off x="2894365" y="1984143"/>
            <a:ext cx="644728" cy="307777"/>
          </a:xfrm>
          <a:prstGeom prst="rect">
            <a:avLst/>
          </a:prstGeom>
          <a:noFill/>
        </p:spPr>
        <p:txBody>
          <a:bodyPr wrap="none" rtlCol="0">
            <a:spAutoFit/>
          </a:bodyPr>
          <a:lstStyle/>
          <a:p>
            <a:r>
              <a:rPr lang="en-US" sz="1400" b="1">
                <a:latin typeface="Century Gothic" panose="020B0502020202020204" pitchFamily="34" charset="0"/>
              </a:rPr>
              <a:t>Initial</a:t>
            </a:r>
          </a:p>
        </p:txBody>
      </p:sp>
      <p:sp>
        <p:nvSpPr>
          <p:cNvPr id="13" name="TextBox 12">
            <a:extLst>
              <a:ext uri="{FF2B5EF4-FFF2-40B4-BE49-F238E27FC236}">
                <a16:creationId xmlns:a16="http://schemas.microsoft.com/office/drawing/2014/main" id="{CB786A2C-9867-F84B-BCF5-2378F5A604F4}"/>
              </a:ext>
            </a:extLst>
          </p:cNvPr>
          <p:cNvSpPr txBox="1"/>
          <p:nvPr/>
        </p:nvSpPr>
        <p:spPr>
          <a:xfrm>
            <a:off x="4921215" y="1984142"/>
            <a:ext cx="1091966" cy="307777"/>
          </a:xfrm>
          <a:prstGeom prst="rect">
            <a:avLst/>
          </a:prstGeom>
          <a:noFill/>
        </p:spPr>
        <p:txBody>
          <a:bodyPr wrap="none" rtlCol="0">
            <a:spAutoFit/>
          </a:bodyPr>
          <a:lstStyle/>
          <a:p>
            <a:r>
              <a:rPr lang="en-US" sz="1400" b="1">
                <a:latin typeface="Century Gothic" panose="020B0502020202020204" pitchFamily="34" charset="0"/>
              </a:rPr>
              <a:t>Pre-Promo</a:t>
            </a:r>
          </a:p>
        </p:txBody>
      </p:sp>
      <p:sp>
        <p:nvSpPr>
          <p:cNvPr id="14" name="TextBox 13">
            <a:extLst>
              <a:ext uri="{FF2B5EF4-FFF2-40B4-BE49-F238E27FC236}">
                <a16:creationId xmlns:a16="http://schemas.microsoft.com/office/drawing/2014/main" id="{7D91517A-08C0-F84D-853A-E9BC63E347CB}"/>
              </a:ext>
            </a:extLst>
          </p:cNvPr>
          <p:cNvSpPr txBox="1"/>
          <p:nvPr/>
        </p:nvSpPr>
        <p:spPr>
          <a:xfrm>
            <a:off x="7039815" y="1984140"/>
            <a:ext cx="742511" cy="307777"/>
          </a:xfrm>
          <a:prstGeom prst="rect">
            <a:avLst/>
          </a:prstGeom>
          <a:noFill/>
        </p:spPr>
        <p:txBody>
          <a:bodyPr wrap="none" rtlCol="0">
            <a:spAutoFit/>
          </a:bodyPr>
          <a:lstStyle/>
          <a:p>
            <a:r>
              <a:rPr lang="en-US" sz="1400" b="1">
                <a:latin typeface="Century Gothic" panose="020B0502020202020204" pitchFamily="34" charset="0"/>
              </a:rPr>
              <a:t>Promo</a:t>
            </a:r>
          </a:p>
        </p:txBody>
      </p:sp>
      <p:sp>
        <p:nvSpPr>
          <p:cNvPr id="15" name="TextBox 14">
            <a:extLst>
              <a:ext uri="{FF2B5EF4-FFF2-40B4-BE49-F238E27FC236}">
                <a16:creationId xmlns:a16="http://schemas.microsoft.com/office/drawing/2014/main" id="{B6C794C4-036E-A144-A38C-F4090775840F}"/>
              </a:ext>
            </a:extLst>
          </p:cNvPr>
          <p:cNvSpPr txBox="1"/>
          <p:nvPr/>
        </p:nvSpPr>
        <p:spPr>
          <a:xfrm>
            <a:off x="8705203" y="1987080"/>
            <a:ext cx="1167307" cy="307777"/>
          </a:xfrm>
          <a:prstGeom prst="rect">
            <a:avLst/>
          </a:prstGeom>
          <a:noFill/>
        </p:spPr>
        <p:txBody>
          <a:bodyPr wrap="none" rtlCol="0">
            <a:spAutoFit/>
          </a:bodyPr>
          <a:lstStyle/>
          <a:p>
            <a:r>
              <a:rPr lang="en-US" sz="1400" b="1">
                <a:latin typeface="Century Gothic" panose="020B0502020202020204" pitchFamily="34" charset="0"/>
              </a:rPr>
              <a:t>Post-Promo</a:t>
            </a:r>
          </a:p>
        </p:txBody>
      </p:sp>
      <p:sp>
        <p:nvSpPr>
          <p:cNvPr id="17" name="Left Bracket 16">
            <a:extLst>
              <a:ext uri="{FF2B5EF4-FFF2-40B4-BE49-F238E27FC236}">
                <a16:creationId xmlns:a16="http://schemas.microsoft.com/office/drawing/2014/main" id="{F359CD9C-3712-1744-9596-1A44D26BD63E}"/>
              </a:ext>
            </a:extLst>
          </p:cNvPr>
          <p:cNvSpPr/>
          <p:nvPr/>
        </p:nvSpPr>
        <p:spPr>
          <a:xfrm rot="16200000">
            <a:off x="4304601" y="4511434"/>
            <a:ext cx="76200" cy="350658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A977667D-6411-E94A-8A31-FB620C274EEA}"/>
              </a:ext>
            </a:extLst>
          </p:cNvPr>
          <p:cNvSpPr/>
          <p:nvPr/>
        </p:nvSpPr>
        <p:spPr>
          <a:xfrm rot="16200000">
            <a:off x="7951831" y="4381690"/>
            <a:ext cx="64853" cy="377650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516075CD-C21A-D345-8B95-1E22516B8227}"/>
              </a:ext>
            </a:extLst>
          </p:cNvPr>
          <p:cNvSpPr txBox="1"/>
          <p:nvPr/>
        </p:nvSpPr>
        <p:spPr>
          <a:xfrm>
            <a:off x="4001902" y="6399773"/>
            <a:ext cx="588623" cy="307777"/>
          </a:xfrm>
          <a:prstGeom prst="rect">
            <a:avLst/>
          </a:prstGeom>
          <a:noFill/>
        </p:spPr>
        <p:txBody>
          <a:bodyPr wrap="none" rtlCol="0">
            <a:spAutoFit/>
          </a:bodyPr>
          <a:lstStyle/>
          <a:p>
            <a:r>
              <a:rPr lang="en-US" sz="1400" b="1">
                <a:latin typeface="Century Gothic" panose="020B0502020202020204" pitchFamily="34" charset="0"/>
              </a:rPr>
              <a:t>2008</a:t>
            </a:r>
          </a:p>
        </p:txBody>
      </p:sp>
      <p:sp>
        <p:nvSpPr>
          <p:cNvPr id="21" name="TextBox 20">
            <a:extLst>
              <a:ext uri="{FF2B5EF4-FFF2-40B4-BE49-F238E27FC236}">
                <a16:creationId xmlns:a16="http://schemas.microsoft.com/office/drawing/2014/main" id="{A8DB3B3E-794C-D347-B450-8CF5ABE805EF}"/>
              </a:ext>
            </a:extLst>
          </p:cNvPr>
          <p:cNvSpPr txBox="1"/>
          <p:nvPr/>
        </p:nvSpPr>
        <p:spPr>
          <a:xfrm>
            <a:off x="8047487" y="6399773"/>
            <a:ext cx="588623" cy="307777"/>
          </a:xfrm>
          <a:prstGeom prst="rect">
            <a:avLst/>
          </a:prstGeom>
          <a:noFill/>
        </p:spPr>
        <p:txBody>
          <a:bodyPr wrap="none" rtlCol="0">
            <a:spAutoFit/>
          </a:bodyPr>
          <a:lstStyle/>
          <a:p>
            <a:r>
              <a:rPr lang="en-US" sz="1400" b="1">
                <a:latin typeface="Century Gothic" panose="020B0502020202020204" pitchFamily="34" charset="0"/>
              </a:rPr>
              <a:t>2009</a:t>
            </a:r>
          </a:p>
        </p:txBody>
      </p:sp>
      <p:cxnSp>
        <p:nvCxnSpPr>
          <p:cNvPr id="23" name="Straight Arrow Connector 22">
            <a:extLst>
              <a:ext uri="{FF2B5EF4-FFF2-40B4-BE49-F238E27FC236}">
                <a16:creationId xmlns:a16="http://schemas.microsoft.com/office/drawing/2014/main" id="{B7B591B9-8554-EF42-8C4E-0826A9461AF4}"/>
              </a:ext>
            </a:extLst>
          </p:cNvPr>
          <p:cNvCxnSpPr/>
          <p:nvPr/>
        </p:nvCxnSpPr>
        <p:spPr>
          <a:xfrm>
            <a:off x="5856514" y="4158244"/>
            <a:ext cx="0" cy="860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38E43E-27C4-AF43-B321-9EF0A01F564A}"/>
              </a:ext>
            </a:extLst>
          </p:cNvPr>
          <p:cNvSpPr txBox="1"/>
          <p:nvPr/>
        </p:nvSpPr>
        <p:spPr>
          <a:xfrm>
            <a:off x="5373849" y="3525698"/>
            <a:ext cx="965329" cy="523220"/>
          </a:xfrm>
          <a:prstGeom prst="rect">
            <a:avLst/>
          </a:prstGeom>
          <a:noFill/>
        </p:spPr>
        <p:txBody>
          <a:bodyPr wrap="none" rtlCol="0">
            <a:spAutoFit/>
          </a:bodyPr>
          <a:lstStyle/>
          <a:p>
            <a:pPr algn="ctr"/>
            <a:r>
              <a:rPr lang="en-US" sz="1400" b="1">
                <a:latin typeface="Century Gothic" panose="020B0502020202020204" pitchFamily="34" charset="0"/>
              </a:rPr>
              <a:t>Brochure</a:t>
            </a:r>
          </a:p>
          <a:p>
            <a:pPr algn="ctr"/>
            <a:r>
              <a:rPr lang="en-US" sz="1400" b="1">
                <a:latin typeface="Century Gothic" panose="020B0502020202020204" pitchFamily="34" charset="0"/>
              </a:rPr>
              <a:t>Mid-Dec</a:t>
            </a:r>
          </a:p>
        </p:txBody>
      </p:sp>
    </p:spTree>
    <p:extLst>
      <p:ext uri="{BB962C8B-B14F-4D97-AF65-F5344CB8AC3E}">
        <p14:creationId xmlns:p14="http://schemas.microsoft.com/office/powerpoint/2010/main" val="2498410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F436428-656D-0D4F-9E18-36110AFCBCBE}"/>
              </a:ext>
            </a:extLst>
          </p:cNvPr>
          <p:cNvGraphicFramePr>
            <a:graphicFrameLocks noGrp="1"/>
          </p:cNvGraphicFramePr>
          <p:nvPr/>
        </p:nvGraphicFramePr>
        <p:xfrm>
          <a:off x="489857" y="1751219"/>
          <a:ext cx="10765970" cy="2948956"/>
        </p:xfrm>
        <a:graphic>
          <a:graphicData uri="http://schemas.openxmlformats.org/drawingml/2006/table">
            <a:tbl>
              <a:tblPr firstRow="1" bandRow="1">
                <a:tableStyleId>{5C22544A-7EE6-4342-B048-85BDC9FD1C3A}</a:tableStyleId>
              </a:tblPr>
              <a:tblGrid>
                <a:gridCol w="1846629">
                  <a:extLst>
                    <a:ext uri="{9D8B030D-6E8A-4147-A177-3AD203B41FA5}">
                      <a16:colId xmlns:a16="http://schemas.microsoft.com/office/drawing/2014/main" val="1247811174"/>
                    </a:ext>
                  </a:extLst>
                </a:gridCol>
                <a:gridCol w="1846629">
                  <a:extLst>
                    <a:ext uri="{9D8B030D-6E8A-4147-A177-3AD203B41FA5}">
                      <a16:colId xmlns:a16="http://schemas.microsoft.com/office/drawing/2014/main" val="156676489"/>
                    </a:ext>
                  </a:extLst>
                </a:gridCol>
                <a:gridCol w="1846629">
                  <a:extLst>
                    <a:ext uri="{9D8B030D-6E8A-4147-A177-3AD203B41FA5}">
                      <a16:colId xmlns:a16="http://schemas.microsoft.com/office/drawing/2014/main" val="2632397967"/>
                    </a:ext>
                  </a:extLst>
                </a:gridCol>
                <a:gridCol w="1846629">
                  <a:extLst>
                    <a:ext uri="{9D8B030D-6E8A-4147-A177-3AD203B41FA5}">
                      <a16:colId xmlns:a16="http://schemas.microsoft.com/office/drawing/2014/main" val="491180743"/>
                    </a:ext>
                  </a:extLst>
                </a:gridCol>
                <a:gridCol w="1846629">
                  <a:extLst>
                    <a:ext uri="{9D8B030D-6E8A-4147-A177-3AD203B41FA5}">
                      <a16:colId xmlns:a16="http://schemas.microsoft.com/office/drawing/2014/main" val="2529306205"/>
                    </a:ext>
                  </a:extLst>
                </a:gridCol>
                <a:gridCol w="1532825">
                  <a:extLst>
                    <a:ext uri="{9D8B030D-6E8A-4147-A177-3AD203B41FA5}">
                      <a16:colId xmlns:a16="http://schemas.microsoft.com/office/drawing/2014/main" val="3265917551"/>
                    </a:ext>
                  </a:extLst>
                </a:gridCol>
              </a:tblGrid>
              <a:tr h="577219">
                <a:tc>
                  <a:txBody>
                    <a:bodyPr/>
                    <a:lstStyle/>
                    <a:p>
                      <a:pPr algn="ctr"/>
                      <a:endParaRPr lang="en-US">
                        <a:latin typeface="Century Gothic" panose="020B0502020202020204" pitchFamily="34" charset="0"/>
                      </a:endParaRPr>
                    </a:p>
                  </a:txBody>
                  <a:tcPr anchor="ctr">
                    <a:solidFill>
                      <a:schemeClr val="tx1"/>
                    </a:solidFill>
                  </a:tcPr>
                </a:tc>
                <a:tc>
                  <a:txBody>
                    <a:bodyPr/>
                    <a:lstStyle/>
                    <a:p>
                      <a:pPr algn="ctr"/>
                      <a:r>
                        <a:rPr lang="en-US">
                          <a:latin typeface="Century Gothic" panose="020B0502020202020204" pitchFamily="34" charset="0"/>
                        </a:rPr>
                        <a:t>Visits</a:t>
                      </a:r>
                    </a:p>
                  </a:txBody>
                  <a:tcPr anchor="b">
                    <a:solidFill>
                      <a:schemeClr val="tx1"/>
                    </a:solidFill>
                  </a:tcPr>
                </a:tc>
                <a:tc>
                  <a:txBody>
                    <a:bodyPr/>
                    <a:lstStyle/>
                    <a:p>
                      <a:pPr algn="ctr"/>
                      <a:r>
                        <a:rPr lang="en-US">
                          <a:latin typeface="Century Gothic" panose="020B0502020202020204" pitchFamily="34" charset="0"/>
                        </a:rPr>
                        <a:t>Unique Visits</a:t>
                      </a:r>
                    </a:p>
                  </a:txBody>
                  <a:tcPr anchor="b">
                    <a:solidFill>
                      <a:schemeClr val="tx1"/>
                    </a:solidFill>
                  </a:tcPr>
                </a:tc>
                <a:tc>
                  <a:txBody>
                    <a:bodyPr/>
                    <a:lstStyle/>
                    <a:p>
                      <a:pPr algn="ctr"/>
                      <a:r>
                        <a:rPr lang="en-US">
                          <a:latin typeface="Century Gothic" panose="020B0502020202020204" pitchFamily="34" charset="0"/>
                        </a:rPr>
                        <a:t>Revenue</a:t>
                      </a:r>
                    </a:p>
                  </a:txBody>
                  <a:tcPr anchor="b">
                    <a:solidFill>
                      <a:schemeClr val="tx1"/>
                    </a:solidFill>
                  </a:tcPr>
                </a:tc>
                <a:tc>
                  <a:txBody>
                    <a:bodyPr/>
                    <a:lstStyle/>
                    <a:p>
                      <a:pPr algn="ctr"/>
                      <a:r>
                        <a:rPr lang="en-US">
                          <a:latin typeface="Century Gothic" panose="020B0502020202020204" pitchFamily="34" charset="0"/>
                        </a:rPr>
                        <a:t>Profit</a:t>
                      </a:r>
                    </a:p>
                  </a:txBody>
                  <a:tcPr anchor="b">
                    <a:solidFill>
                      <a:schemeClr val="tx1"/>
                    </a:solidFill>
                  </a:tcPr>
                </a:tc>
                <a:tc>
                  <a:txBody>
                    <a:bodyPr/>
                    <a:lstStyle/>
                    <a:p>
                      <a:pPr algn="ctr"/>
                      <a:r>
                        <a:rPr lang="en-US">
                          <a:latin typeface="Century Gothic" panose="020B0502020202020204" pitchFamily="34" charset="0"/>
                        </a:rPr>
                        <a:t>Lbs. Sold</a:t>
                      </a:r>
                    </a:p>
                  </a:txBody>
                  <a:tcPr anchor="b">
                    <a:solidFill>
                      <a:schemeClr val="tx1"/>
                    </a:solidFill>
                  </a:tcPr>
                </a:tc>
                <a:extLst>
                  <a:ext uri="{0D108BD9-81ED-4DB2-BD59-A6C34878D82A}">
                    <a16:rowId xmlns:a16="http://schemas.microsoft.com/office/drawing/2014/main" val="3672005486"/>
                  </a:ext>
                </a:extLst>
              </a:tr>
              <a:tr h="577219">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Initial</a:t>
                      </a:r>
                    </a:p>
                  </a:txBody>
                  <a:tcPr anchor="ctr">
                    <a:solidFill>
                      <a:schemeClr val="bg2"/>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891</a:t>
                      </a:r>
                    </a:p>
                  </a:txBody>
                  <a:tcPr anchor="ctr">
                    <a:solidFill>
                      <a:schemeClr val="bg2"/>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834</a:t>
                      </a:r>
                    </a:p>
                  </a:txBody>
                  <a:tcPr anchor="ctr">
                    <a:solidFill>
                      <a:schemeClr val="bg2"/>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483,877</a:t>
                      </a:r>
                    </a:p>
                  </a:txBody>
                  <a:tcPr anchor="ctr">
                    <a:solidFill>
                      <a:schemeClr val="bg2"/>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143,536</a:t>
                      </a:r>
                    </a:p>
                  </a:txBody>
                  <a:tcPr anchor="ctr">
                    <a:solidFill>
                      <a:schemeClr val="bg2"/>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18,251</a:t>
                      </a:r>
                    </a:p>
                  </a:txBody>
                  <a:tcPr anchor="ctr">
                    <a:solidFill>
                      <a:schemeClr val="bg2"/>
                    </a:solidFill>
                  </a:tcPr>
                </a:tc>
                <a:extLst>
                  <a:ext uri="{0D108BD9-81ED-4DB2-BD59-A6C34878D82A}">
                    <a16:rowId xmlns:a16="http://schemas.microsoft.com/office/drawing/2014/main" val="501989479"/>
                  </a:ext>
                </a:extLst>
              </a:tr>
              <a:tr h="577219">
                <a:tc>
                  <a:txBody>
                    <a:bodyPr/>
                    <a:lstStyle/>
                    <a:p>
                      <a:pPr algn="r"/>
                      <a:r>
                        <a:rPr lang="en-US">
                          <a:latin typeface="Century Gothic" panose="020B0502020202020204" pitchFamily="34" charset="0"/>
                        </a:rPr>
                        <a:t>Pre-promotion</a:t>
                      </a:r>
                    </a:p>
                  </a:txBody>
                  <a:tcPr anchor="ctr">
                    <a:solidFill>
                      <a:schemeClr val="bg1">
                        <a:lumMod val="95000"/>
                      </a:schemeClr>
                    </a:solidFill>
                  </a:tcPr>
                </a:tc>
                <a:tc>
                  <a:txBody>
                    <a:bodyPr/>
                    <a:lstStyle/>
                    <a:p>
                      <a:pPr algn="r"/>
                      <a:r>
                        <a:rPr lang="en-US">
                          <a:latin typeface="Century Gothic" panose="020B0502020202020204" pitchFamily="34" charset="0"/>
                        </a:rPr>
                        <a:t>1032</a:t>
                      </a:r>
                    </a:p>
                  </a:txBody>
                  <a:tcPr anchor="ctr">
                    <a:solidFill>
                      <a:schemeClr val="bg1">
                        <a:lumMod val="95000"/>
                      </a:schemeClr>
                    </a:solidFill>
                  </a:tcPr>
                </a:tc>
                <a:tc>
                  <a:txBody>
                    <a:bodyPr/>
                    <a:lstStyle/>
                    <a:p>
                      <a:pPr algn="r"/>
                      <a:r>
                        <a:rPr lang="en-US">
                          <a:latin typeface="Century Gothic" panose="020B0502020202020204" pitchFamily="34" charset="0"/>
                        </a:rPr>
                        <a:t>969</a:t>
                      </a:r>
                    </a:p>
                  </a:txBody>
                  <a:tcPr anchor="ctr">
                    <a:solidFill>
                      <a:schemeClr val="bg1">
                        <a:lumMod val="95000"/>
                      </a:schemeClr>
                    </a:solidFill>
                  </a:tcPr>
                </a:tc>
                <a:tc>
                  <a:txBody>
                    <a:bodyPr/>
                    <a:lstStyle/>
                    <a:p>
                      <a:pPr algn="r"/>
                      <a:r>
                        <a:rPr lang="en-US">
                          <a:latin typeface="Century Gothic" panose="020B0502020202020204" pitchFamily="34" charset="0"/>
                        </a:rPr>
                        <a:t>513,370</a:t>
                      </a:r>
                    </a:p>
                  </a:txBody>
                  <a:tcPr anchor="ctr">
                    <a:solidFill>
                      <a:schemeClr val="bg1">
                        <a:lumMod val="95000"/>
                      </a:schemeClr>
                    </a:solidFill>
                  </a:tcPr>
                </a:tc>
                <a:tc>
                  <a:txBody>
                    <a:bodyPr/>
                    <a:lstStyle/>
                    <a:p>
                      <a:pPr algn="r"/>
                      <a:r>
                        <a:rPr lang="en-US">
                          <a:latin typeface="Century Gothic" panose="020B0502020202020204" pitchFamily="34" charset="0"/>
                        </a:rPr>
                        <a:t>158,731</a:t>
                      </a:r>
                    </a:p>
                  </a:txBody>
                  <a:tcPr anchor="ctr">
                    <a:solidFill>
                      <a:schemeClr val="bg1">
                        <a:lumMod val="95000"/>
                      </a:schemeClr>
                    </a:solidFill>
                  </a:tcPr>
                </a:tc>
                <a:tc>
                  <a:txBody>
                    <a:bodyPr/>
                    <a:lstStyle/>
                    <a:p>
                      <a:pPr algn="r"/>
                      <a:r>
                        <a:rPr lang="en-US">
                          <a:latin typeface="Century Gothic" panose="020B0502020202020204" pitchFamily="34" charset="0"/>
                        </a:rPr>
                        <a:t>17,601</a:t>
                      </a:r>
                    </a:p>
                  </a:txBody>
                  <a:tcPr anchor="ctr">
                    <a:solidFill>
                      <a:schemeClr val="bg1">
                        <a:lumMod val="95000"/>
                      </a:schemeClr>
                    </a:solidFill>
                  </a:tcPr>
                </a:tc>
                <a:extLst>
                  <a:ext uri="{0D108BD9-81ED-4DB2-BD59-A6C34878D82A}">
                    <a16:rowId xmlns:a16="http://schemas.microsoft.com/office/drawing/2014/main" val="1222187226"/>
                  </a:ext>
                </a:extLst>
              </a:tr>
              <a:tr h="577219">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Promotion</a:t>
                      </a:r>
                    </a:p>
                  </a:txBody>
                  <a:tcPr anchor="ctr">
                    <a:solidFill>
                      <a:schemeClr val="bg2"/>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1587</a:t>
                      </a:r>
                    </a:p>
                  </a:txBody>
                  <a:tcPr anchor="ctr">
                    <a:solidFill>
                      <a:schemeClr val="bg2"/>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1508</a:t>
                      </a:r>
                    </a:p>
                  </a:txBody>
                  <a:tcPr anchor="ctr">
                    <a:solidFill>
                      <a:schemeClr val="bg2"/>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440,423</a:t>
                      </a:r>
                    </a:p>
                  </a:txBody>
                  <a:tcPr anchor="ctr">
                    <a:solidFill>
                      <a:schemeClr val="bg2"/>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137,420</a:t>
                      </a:r>
                    </a:p>
                  </a:txBody>
                  <a:tcPr anchor="ctr">
                    <a:solidFill>
                      <a:schemeClr val="bg2"/>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15,378</a:t>
                      </a:r>
                    </a:p>
                  </a:txBody>
                  <a:tcPr anchor="ctr">
                    <a:solidFill>
                      <a:schemeClr val="bg2"/>
                    </a:solidFill>
                  </a:tcPr>
                </a:tc>
                <a:extLst>
                  <a:ext uri="{0D108BD9-81ED-4DB2-BD59-A6C34878D82A}">
                    <a16:rowId xmlns:a16="http://schemas.microsoft.com/office/drawing/2014/main" val="2076267617"/>
                  </a:ext>
                </a:extLst>
              </a:tr>
              <a:tr h="577219">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Post-promotion</a:t>
                      </a:r>
                    </a:p>
                  </a:txBody>
                  <a:tcPr anchor="ctr">
                    <a:solidFill>
                      <a:schemeClr val="bg1">
                        <a:lumMod val="95000"/>
                      </a:schemeClr>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594</a:t>
                      </a:r>
                    </a:p>
                  </a:txBody>
                  <a:tcPr anchor="ctr">
                    <a:solidFill>
                      <a:schemeClr val="bg1">
                        <a:lumMod val="95000"/>
                      </a:schemeClr>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545</a:t>
                      </a:r>
                    </a:p>
                  </a:txBody>
                  <a:tcPr anchor="ctr">
                    <a:solidFill>
                      <a:schemeClr val="bg1">
                        <a:lumMod val="95000"/>
                      </a:schemeClr>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546,916</a:t>
                      </a:r>
                    </a:p>
                  </a:txBody>
                  <a:tcPr anchor="ctr">
                    <a:solidFill>
                      <a:schemeClr val="bg1">
                        <a:lumMod val="95000"/>
                      </a:schemeClr>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162,879</a:t>
                      </a:r>
                    </a:p>
                  </a:txBody>
                  <a:tcPr anchor="ctr">
                    <a:solidFill>
                      <a:schemeClr val="bg1">
                        <a:lumMod val="95000"/>
                      </a:schemeClr>
                    </a:solidFill>
                  </a:tcPr>
                </a:tc>
                <a:tc>
                  <a:txBody>
                    <a:bodyPr/>
                    <a:lstStyle/>
                    <a:p>
                      <a:pPr marL="0" algn="r" defTabSz="914400" rtl="0" eaLnBrk="1" latinLnBrk="0" hangingPunct="1"/>
                      <a:r>
                        <a:rPr lang="en-US" sz="1800" kern="1200">
                          <a:solidFill>
                            <a:schemeClr val="dk1"/>
                          </a:solidFill>
                          <a:latin typeface="Century Gothic" panose="020B0502020202020204" pitchFamily="34" charset="0"/>
                          <a:ea typeface="+mn-ea"/>
                          <a:cs typeface="+mn-cs"/>
                        </a:rPr>
                        <a:t>18,430</a:t>
                      </a:r>
                    </a:p>
                  </a:txBody>
                  <a:tcPr anchor="ctr">
                    <a:solidFill>
                      <a:schemeClr val="bg1">
                        <a:lumMod val="95000"/>
                      </a:schemeClr>
                    </a:solidFill>
                  </a:tcPr>
                </a:tc>
                <a:extLst>
                  <a:ext uri="{0D108BD9-81ED-4DB2-BD59-A6C34878D82A}">
                    <a16:rowId xmlns:a16="http://schemas.microsoft.com/office/drawing/2014/main" val="522026696"/>
                  </a:ext>
                </a:extLst>
              </a:tr>
            </a:tbl>
          </a:graphicData>
        </a:graphic>
      </p:graphicFrame>
      <p:sp>
        <p:nvSpPr>
          <p:cNvPr id="5" name="Title 1">
            <a:extLst>
              <a:ext uri="{FF2B5EF4-FFF2-40B4-BE49-F238E27FC236}">
                <a16:creationId xmlns:a16="http://schemas.microsoft.com/office/drawing/2014/main" id="{766D619F-2FA8-664F-B084-A5FEB8D0D3BE}"/>
              </a:ext>
            </a:extLst>
          </p:cNvPr>
          <p:cNvSpPr>
            <a:spLocks noGrp="1"/>
          </p:cNvSpPr>
          <p:nvPr>
            <p:ph type="title"/>
          </p:nvPr>
        </p:nvSpPr>
        <p:spPr>
          <a:xfrm>
            <a:off x="838200" y="365125"/>
            <a:ext cx="10515600" cy="1325563"/>
          </a:xfrm>
        </p:spPr>
        <p:txBody>
          <a:bodyPr>
            <a:normAutofit/>
          </a:bodyPr>
          <a:lstStyle/>
          <a:p>
            <a:r>
              <a:rPr lang="en-US" sz="4000">
                <a:latin typeface="Century Gothic" panose="020B0502020202020204" pitchFamily="34" charset="0"/>
              </a:rPr>
              <a:t>Means</a:t>
            </a:r>
          </a:p>
        </p:txBody>
      </p:sp>
      <p:sp>
        <p:nvSpPr>
          <p:cNvPr id="3" name="Rectangle 2">
            <a:extLst>
              <a:ext uri="{FF2B5EF4-FFF2-40B4-BE49-F238E27FC236}">
                <a16:creationId xmlns:a16="http://schemas.microsoft.com/office/drawing/2014/main" id="{D5CA1479-FD58-DF43-BD0B-CC212194FB7E}"/>
              </a:ext>
            </a:extLst>
          </p:cNvPr>
          <p:cNvSpPr/>
          <p:nvPr/>
        </p:nvSpPr>
        <p:spPr>
          <a:xfrm>
            <a:off x="2351315" y="3516086"/>
            <a:ext cx="3668485" cy="50074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8CFCD5A-2FFB-984F-8C1A-8C43AD8D9046}"/>
              </a:ext>
            </a:extLst>
          </p:cNvPr>
          <p:cNvSpPr/>
          <p:nvPr/>
        </p:nvSpPr>
        <p:spPr>
          <a:xfrm>
            <a:off x="6019800" y="3516085"/>
            <a:ext cx="5236027" cy="500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1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93B94D4-A6F8-BF4B-952F-77D2EE276532}"/>
              </a:ext>
            </a:extLst>
          </p:cNvPr>
          <p:cNvGrpSpPr/>
          <p:nvPr/>
        </p:nvGrpSpPr>
        <p:grpSpPr>
          <a:xfrm>
            <a:off x="66739" y="699309"/>
            <a:ext cx="5985719" cy="5278444"/>
            <a:chOff x="318312" y="653143"/>
            <a:chExt cx="5985719" cy="5278444"/>
          </a:xfrm>
        </p:grpSpPr>
        <p:pic>
          <p:nvPicPr>
            <p:cNvPr id="4" name="Picture 3">
              <a:extLst>
                <a:ext uri="{FF2B5EF4-FFF2-40B4-BE49-F238E27FC236}">
                  <a16:creationId xmlns:a16="http://schemas.microsoft.com/office/drawing/2014/main" id="{09858E52-EBB1-754F-BFFC-E9E28DB26D8B}"/>
                </a:ext>
              </a:extLst>
            </p:cNvPr>
            <p:cNvPicPr>
              <a:picLocks noChangeAspect="1"/>
            </p:cNvPicPr>
            <p:nvPr/>
          </p:nvPicPr>
          <p:blipFill rotWithShape="1">
            <a:blip r:embed="rId3"/>
            <a:srcRect l="3685" b="6042"/>
            <a:stretch/>
          </p:blipFill>
          <p:spPr>
            <a:xfrm>
              <a:off x="508223" y="653143"/>
              <a:ext cx="5795808" cy="4974771"/>
            </a:xfrm>
            <a:prstGeom prst="rect">
              <a:avLst/>
            </a:prstGeom>
          </p:spPr>
        </p:pic>
        <p:sp>
          <p:nvSpPr>
            <p:cNvPr id="2" name="TextBox 1">
              <a:extLst>
                <a:ext uri="{FF2B5EF4-FFF2-40B4-BE49-F238E27FC236}">
                  <a16:creationId xmlns:a16="http://schemas.microsoft.com/office/drawing/2014/main" id="{F9C97449-CC6A-A847-84E6-CC780D1C758D}"/>
                </a:ext>
              </a:extLst>
            </p:cNvPr>
            <p:cNvSpPr txBox="1"/>
            <p:nvPr/>
          </p:nvSpPr>
          <p:spPr>
            <a:xfrm rot="16200000">
              <a:off x="-71113" y="3002028"/>
              <a:ext cx="1055849" cy="276999"/>
            </a:xfrm>
            <a:prstGeom prst="rect">
              <a:avLst/>
            </a:prstGeom>
            <a:noFill/>
          </p:spPr>
          <p:txBody>
            <a:bodyPr wrap="square" rtlCol="0">
              <a:spAutoFit/>
            </a:bodyPr>
            <a:lstStyle/>
            <a:p>
              <a:r>
                <a:rPr lang="en-US" sz="1200" b="1"/>
                <a:t>Revenue</a:t>
              </a:r>
            </a:p>
          </p:txBody>
        </p:sp>
        <p:sp>
          <p:nvSpPr>
            <p:cNvPr id="5" name="TextBox 4">
              <a:extLst>
                <a:ext uri="{FF2B5EF4-FFF2-40B4-BE49-F238E27FC236}">
                  <a16:creationId xmlns:a16="http://schemas.microsoft.com/office/drawing/2014/main" id="{8C98168A-D73E-1A4C-A297-B1627337C6A5}"/>
                </a:ext>
              </a:extLst>
            </p:cNvPr>
            <p:cNvSpPr txBox="1"/>
            <p:nvPr/>
          </p:nvSpPr>
          <p:spPr>
            <a:xfrm>
              <a:off x="2882252" y="5654588"/>
              <a:ext cx="1047750" cy="276999"/>
            </a:xfrm>
            <a:prstGeom prst="rect">
              <a:avLst/>
            </a:prstGeom>
            <a:noFill/>
          </p:spPr>
          <p:txBody>
            <a:bodyPr wrap="square" rtlCol="0">
              <a:spAutoFit/>
            </a:bodyPr>
            <a:lstStyle/>
            <a:p>
              <a:r>
                <a:rPr lang="en-US" sz="1200" b="1"/>
                <a:t>Lbs. Sold</a:t>
              </a:r>
            </a:p>
          </p:txBody>
        </p:sp>
      </p:grpSp>
      <p:grpSp>
        <p:nvGrpSpPr>
          <p:cNvPr id="12" name="Group 11">
            <a:extLst>
              <a:ext uri="{FF2B5EF4-FFF2-40B4-BE49-F238E27FC236}">
                <a16:creationId xmlns:a16="http://schemas.microsoft.com/office/drawing/2014/main" id="{920E377A-47BF-064E-BFA6-1A336B9AB8EB}"/>
              </a:ext>
            </a:extLst>
          </p:cNvPr>
          <p:cNvGrpSpPr/>
          <p:nvPr/>
        </p:nvGrpSpPr>
        <p:grpSpPr>
          <a:xfrm>
            <a:off x="5834744" y="699309"/>
            <a:ext cx="6183083" cy="5278444"/>
            <a:chOff x="6054798" y="555173"/>
            <a:chExt cx="6140460" cy="5395906"/>
          </a:xfrm>
        </p:grpSpPr>
        <p:pic>
          <p:nvPicPr>
            <p:cNvPr id="6" name="Picture 5">
              <a:extLst>
                <a:ext uri="{FF2B5EF4-FFF2-40B4-BE49-F238E27FC236}">
                  <a16:creationId xmlns:a16="http://schemas.microsoft.com/office/drawing/2014/main" id="{747737F7-D641-CB46-AF30-3DA1B985C372}"/>
                </a:ext>
              </a:extLst>
            </p:cNvPr>
            <p:cNvPicPr>
              <a:picLocks noChangeAspect="1"/>
            </p:cNvPicPr>
            <p:nvPr/>
          </p:nvPicPr>
          <p:blipFill rotWithShape="1">
            <a:blip r:embed="rId4"/>
            <a:srcRect l="3685" b="6042"/>
            <a:stretch/>
          </p:blipFill>
          <p:spPr>
            <a:xfrm>
              <a:off x="6285310" y="555173"/>
              <a:ext cx="5909948" cy="5072742"/>
            </a:xfrm>
            <a:prstGeom prst="rect">
              <a:avLst/>
            </a:prstGeom>
          </p:spPr>
        </p:pic>
        <p:sp>
          <p:nvSpPr>
            <p:cNvPr id="7" name="TextBox 6">
              <a:extLst>
                <a:ext uri="{FF2B5EF4-FFF2-40B4-BE49-F238E27FC236}">
                  <a16:creationId xmlns:a16="http://schemas.microsoft.com/office/drawing/2014/main" id="{1C675CCA-57A5-A047-80E8-850D1109885B}"/>
                </a:ext>
              </a:extLst>
            </p:cNvPr>
            <p:cNvSpPr txBox="1"/>
            <p:nvPr/>
          </p:nvSpPr>
          <p:spPr>
            <a:xfrm>
              <a:off x="8792715" y="5674080"/>
              <a:ext cx="960004" cy="276999"/>
            </a:xfrm>
            <a:prstGeom prst="rect">
              <a:avLst/>
            </a:prstGeom>
            <a:noFill/>
          </p:spPr>
          <p:txBody>
            <a:bodyPr wrap="square" rtlCol="0">
              <a:spAutoFit/>
            </a:bodyPr>
            <a:lstStyle/>
            <a:p>
              <a:r>
                <a:rPr lang="en-US" sz="1200" b="1"/>
                <a:t>Revenue</a:t>
              </a:r>
            </a:p>
          </p:txBody>
        </p:sp>
        <p:sp>
          <p:nvSpPr>
            <p:cNvPr id="8" name="TextBox 7">
              <a:extLst>
                <a:ext uri="{FF2B5EF4-FFF2-40B4-BE49-F238E27FC236}">
                  <a16:creationId xmlns:a16="http://schemas.microsoft.com/office/drawing/2014/main" id="{EBFC3132-5A1C-6F43-9EAE-9D565031ABF7}"/>
                </a:ext>
              </a:extLst>
            </p:cNvPr>
            <p:cNvSpPr txBox="1"/>
            <p:nvPr/>
          </p:nvSpPr>
          <p:spPr>
            <a:xfrm rot="16200000">
              <a:off x="5738982" y="2974585"/>
              <a:ext cx="908632" cy="276999"/>
            </a:xfrm>
            <a:prstGeom prst="rect">
              <a:avLst/>
            </a:prstGeom>
            <a:noFill/>
          </p:spPr>
          <p:txBody>
            <a:bodyPr wrap="square" rtlCol="0">
              <a:spAutoFit/>
            </a:bodyPr>
            <a:lstStyle/>
            <a:p>
              <a:r>
                <a:rPr lang="en-US" sz="1200" b="1"/>
                <a:t>Visits</a:t>
              </a:r>
            </a:p>
          </p:txBody>
        </p:sp>
      </p:grpSp>
      <p:sp>
        <p:nvSpPr>
          <p:cNvPr id="13" name="TextBox 12">
            <a:extLst>
              <a:ext uri="{FF2B5EF4-FFF2-40B4-BE49-F238E27FC236}">
                <a16:creationId xmlns:a16="http://schemas.microsoft.com/office/drawing/2014/main" id="{5E6C6016-285F-C549-8AAE-7309754BF775}"/>
              </a:ext>
            </a:extLst>
          </p:cNvPr>
          <p:cNvSpPr txBox="1"/>
          <p:nvPr/>
        </p:nvSpPr>
        <p:spPr>
          <a:xfrm>
            <a:off x="343738" y="295472"/>
            <a:ext cx="6366551" cy="584775"/>
          </a:xfrm>
          <a:prstGeom prst="rect">
            <a:avLst/>
          </a:prstGeom>
          <a:noFill/>
        </p:spPr>
        <p:txBody>
          <a:bodyPr wrap="square" rtlCol="0">
            <a:spAutoFit/>
          </a:bodyPr>
          <a:lstStyle/>
          <a:p>
            <a:r>
              <a:rPr lang="en-US" sz="3200">
                <a:latin typeface="Century Gothic" panose="020B0502020202020204" pitchFamily="34" charset="0"/>
              </a:rPr>
              <a:t>Relationship Between Variables</a:t>
            </a:r>
          </a:p>
        </p:txBody>
      </p:sp>
    </p:spTree>
    <p:extLst>
      <p:ext uri="{BB962C8B-B14F-4D97-AF65-F5344CB8AC3E}">
        <p14:creationId xmlns:p14="http://schemas.microsoft.com/office/powerpoint/2010/main" val="61433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8674E04-9190-D843-95FF-CE6A14424490}"/>
              </a:ext>
            </a:extLst>
          </p:cNvPr>
          <p:cNvGrpSpPr/>
          <p:nvPr/>
        </p:nvGrpSpPr>
        <p:grpSpPr>
          <a:xfrm>
            <a:off x="5889111" y="1240971"/>
            <a:ext cx="5116351" cy="4376057"/>
            <a:chOff x="2198849" y="242454"/>
            <a:chExt cx="7794302" cy="6373091"/>
          </a:xfrm>
        </p:grpSpPr>
        <p:pic>
          <p:nvPicPr>
            <p:cNvPr id="7" name="Picture 6">
              <a:extLst>
                <a:ext uri="{FF2B5EF4-FFF2-40B4-BE49-F238E27FC236}">
                  <a16:creationId xmlns:a16="http://schemas.microsoft.com/office/drawing/2014/main" id="{3FA43FD8-4A13-D64C-AE23-A44366A330BC}"/>
                </a:ext>
              </a:extLst>
            </p:cNvPr>
            <p:cNvPicPr>
              <a:picLocks noChangeAspect="1"/>
            </p:cNvPicPr>
            <p:nvPr/>
          </p:nvPicPr>
          <p:blipFill rotWithShape="1">
            <a:blip r:embed="rId3"/>
            <a:srcRect b="7070"/>
            <a:stretch/>
          </p:blipFill>
          <p:spPr>
            <a:xfrm>
              <a:off x="2198849" y="242454"/>
              <a:ext cx="7794302" cy="6373091"/>
            </a:xfrm>
            <a:prstGeom prst="rect">
              <a:avLst/>
            </a:prstGeom>
          </p:spPr>
        </p:pic>
        <p:sp>
          <p:nvSpPr>
            <p:cNvPr id="8" name="TextBox 7">
              <a:extLst>
                <a:ext uri="{FF2B5EF4-FFF2-40B4-BE49-F238E27FC236}">
                  <a16:creationId xmlns:a16="http://schemas.microsoft.com/office/drawing/2014/main" id="{681C167B-E66B-0740-A63F-837821E6ABFD}"/>
                </a:ext>
              </a:extLst>
            </p:cNvPr>
            <p:cNvSpPr txBox="1"/>
            <p:nvPr/>
          </p:nvSpPr>
          <p:spPr>
            <a:xfrm>
              <a:off x="7685314" y="4212771"/>
              <a:ext cx="1561287" cy="313763"/>
            </a:xfrm>
            <a:prstGeom prst="rect">
              <a:avLst/>
            </a:prstGeom>
            <a:noFill/>
          </p:spPr>
          <p:txBody>
            <a:bodyPr wrap="square" rtlCol="0">
              <a:spAutoFit/>
            </a:bodyPr>
            <a:lstStyle/>
            <a:p>
              <a:r>
                <a:rPr lang="en-US" sz="800" b="1">
                  <a:latin typeface="Century Gothic" panose="020B0502020202020204" pitchFamily="34" charset="0"/>
                </a:rPr>
                <a:t>Upper Quartile</a:t>
              </a:r>
            </a:p>
          </p:txBody>
        </p:sp>
        <p:sp>
          <p:nvSpPr>
            <p:cNvPr id="9" name="TextBox 8">
              <a:extLst>
                <a:ext uri="{FF2B5EF4-FFF2-40B4-BE49-F238E27FC236}">
                  <a16:creationId xmlns:a16="http://schemas.microsoft.com/office/drawing/2014/main" id="{837334DD-0843-6344-9B18-325CE07791BD}"/>
                </a:ext>
              </a:extLst>
            </p:cNvPr>
            <p:cNvSpPr txBox="1"/>
            <p:nvPr/>
          </p:nvSpPr>
          <p:spPr>
            <a:xfrm>
              <a:off x="7685314" y="5036067"/>
              <a:ext cx="1517644" cy="313763"/>
            </a:xfrm>
            <a:prstGeom prst="rect">
              <a:avLst/>
            </a:prstGeom>
            <a:noFill/>
          </p:spPr>
          <p:txBody>
            <a:bodyPr wrap="square" rtlCol="0">
              <a:spAutoFit/>
            </a:bodyPr>
            <a:lstStyle/>
            <a:p>
              <a:r>
                <a:rPr lang="en-US" sz="800" b="1">
                  <a:latin typeface="Century Gothic" panose="020B0502020202020204" pitchFamily="34" charset="0"/>
                </a:rPr>
                <a:t>Lower Quartile</a:t>
              </a:r>
            </a:p>
          </p:txBody>
        </p:sp>
      </p:grpSp>
      <p:grpSp>
        <p:nvGrpSpPr>
          <p:cNvPr id="12" name="Group 11">
            <a:extLst>
              <a:ext uri="{FF2B5EF4-FFF2-40B4-BE49-F238E27FC236}">
                <a16:creationId xmlns:a16="http://schemas.microsoft.com/office/drawing/2014/main" id="{6B7E3DBB-F71E-3047-AF45-BB3F65C7ADC5}"/>
              </a:ext>
            </a:extLst>
          </p:cNvPr>
          <p:cNvGrpSpPr/>
          <p:nvPr/>
        </p:nvGrpSpPr>
        <p:grpSpPr>
          <a:xfrm>
            <a:off x="881684" y="1240971"/>
            <a:ext cx="5116351" cy="4376057"/>
            <a:chOff x="1382421" y="1077685"/>
            <a:chExt cx="5116351" cy="4376057"/>
          </a:xfrm>
        </p:grpSpPr>
        <p:pic>
          <p:nvPicPr>
            <p:cNvPr id="4" name="Picture 3">
              <a:extLst>
                <a:ext uri="{FF2B5EF4-FFF2-40B4-BE49-F238E27FC236}">
                  <a16:creationId xmlns:a16="http://schemas.microsoft.com/office/drawing/2014/main" id="{4FE88AF0-5AE4-F947-85A1-387236537614}"/>
                </a:ext>
              </a:extLst>
            </p:cNvPr>
            <p:cNvPicPr>
              <a:picLocks noChangeAspect="1"/>
            </p:cNvPicPr>
            <p:nvPr/>
          </p:nvPicPr>
          <p:blipFill rotWithShape="1">
            <a:blip r:embed="rId4">
              <a:alphaModFix/>
            </a:blip>
            <a:srcRect b="6666"/>
            <a:stretch/>
          </p:blipFill>
          <p:spPr>
            <a:xfrm>
              <a:off x="1382421" y="1077685"/>
              <a:ext cx="5116351" cy="4376057"/>
            </a:xfrm>
            <a:prstGeom prst="rect">
              <a:avLst/>
            </a:prstGeom>
          </p:spPr>
        </p:pic>
        <p:sp>
          <p:nvSpPr>
            <p:cNvPr id="10" name="TextBox 9">
              <a:extLst>
                <a:ext uri="{FF2B5EF4-FFF2-40B4-BE49-F238E27FC236}">
                  <a16:creationId xmlns:a16="http://schemas.microsoft.com/office/drawing/2014/main" id="{5E79E8DA-42BD-5647-9F29-A7019FBF554C}"/>
                </a:ext>
              </a:extLst>
            </p:cNvPr>
            <p:cNvSpPr txBox="1"/>
            <p:nvPr/>
          </p:nvSpPr>
          <p:spPr>
            <a:xfrm>
              <a:off x="4964514" y="4153756"/>
              <a:ext cx="946364" cy="215444"/>
            </a:xfrm>
            <a:prstGeom prst="rect">
              <a:avLst/>
            </a:prstGeom>
            <a:noFill/>
          </p:spPr>
          <p:txBody>
            <a:bodyPr wrap="square" rtlCol="0">
              <a:spAutoFit/>
            </a:bodyPr>
            <a:lstStyle/>
            <a:p>
              <a:r>
                <a:rPr lang="en-US" sz="800" b="1">
                  <a:latin typeface="Century Gothic" panose="020B0502020202020204" pitchFamily="34" charset="0"/>
                </a:rPr>
                <a:t>Upper Quartile</a:t>
              </a:r>
            </a:p>
          </p:txBody>
        </p:sp>
        <p:sp>
          <p:nvSpPr>
            <p:cNvPr id="11" name="TextBox 10">
              <a:extLst>
                <a:ext uri="{FF2B5EF4-FFF2-40B4-BE49-F238E27FC236}">
                  <a16:creationId xmlns:a16="http://schemas.microsoft.com/office/drawing/2014/main" id="{BA2DE429-7BCB-F945-B6B5-5A78BEFC9995}"/>
                </a:ext>
              </a:extLst>
            </p:cNvPr>
            <p:cNvSpPr txBox="1"/>
            <p:nvPr/>
          </p:nvSpPr>
          <p:spPr>
            <a:xfrm>
              <a:off x="4964514" y="4719069"/>
              <a:ext cx="919910" cy="215444"/>
            </a:xfrm>
            <a:prstGeom prst="rect">
              <a:avLst/>
            </a:prstGeom>
            <a:noFill/>
          </p:spPr>
          <p:txBody>
            <a:bodyPr wrap="square" rtlCol="0">
              <a:spAutoFit/>
            </a:bodyPr>
            <a:lstStyle/>
            <a:p>
              <a:r>
                <a:rPr lang="en-US" sz="800" b="1">
                  <a:latin typeface="Century Gothic" panose="020B0502020202020204" pitchFamily="34" charset="0"/>
                </a:rPr>
                <a:t>Lower Quartile</a:t>
              </a:r>
            </a:p>
          </p:txBody>
        </p:sp>
      </p:grpSp>
      <p:sp>
        <p:nvSpPr>
          <p:cNvPr id="14" name="TextBox 13">
            <a:extLst>
              <a:ext uri="{FF2B5EF4-FFF2-40B4-BE49-F238E27FC236}">
                <a16:creationId xmlns:a16="http://schemas.microsoft.com/office/drawing/2014/main" id="{B1F332DF-6D32-1E45-AF4A-5827A7286685}"/>
              </a:ext>
            </a:extLst>
          </p:cNvPr>
          <p:cNvSpPr txBox="1"/>
          <p:nvPr/>
        </p:nvSpPr>
        <p:spPr>
          <a:xfrm>
            <a:off x="337626" y="365760"/>
            <a:ext cx="3362178" cy="707886"/>
          </a:xfrm>
          <a:prstGeom prst="rect">
            <a:avLst/>
          </a:prstGeom>
          <a:noFill/>
        </p:spPr>
        <p:txBody>
          <a:bodyPr wrap="square" rtlCol="0">
            <a:spAutoFit/>
          </a:bodyPr>
          <a:lstStyle/>
          <a:p>
            <a:r>
              <a:rPr lang="en-US" sz="4000">
                <a:latin typeface="Century Gothic" panose="020B0502020202020204" pitchFamily="34" charset="0"/>
              </a:rPr>
              <a:t>Page Visitors</a:t>
            </a:r>
          </a:p>
        </p:txBody>
      </p:sp>
    </p:spTree>
    <p:extLst>
      <p:ext uri="{BB962C8B-B14F-4D97-AF65-F5344CB8AC3E}">
        <p14:creationId xmlns:p14="http://schemas.microsoft.com/office/powerpoint/2010/main" val="127431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A000E-F364-8544-8B6E-F0BE1ECCB63A}"/>
              </a:ext>
            </a:extLst>
          </p:cNvPr>
          <p:cNvPicPr>
            <a:picLocks noChangeAspect="1"/>
          </p:cNvPicPr>
          <p:nvPr/>
        </p:nvPicPr>
        <p:blipFill rotWithShape="1">
          <a:blip r:embed="rId3"/>
          <a:srcRect l="3224" t="4567" b="4158"/>
          <a:stretch/>
        </p:blipFill>
        <p:spPr>
          <a:xfrm>
            <a:off x="1948543" y="1186541"/>
            <a:ext cx="8196942" cy="5257801"/>
          </a:xfrm>
          <a:prstGeom prst="rect">
            <a:avLst/>
          </a:prstGeom>
        </p:spPr>
      </p:pic>
      <p:sp>
        <p:nvSpPr>
          <p:cNvPr id="3" name="TextBox 2">
            <a:extLst>
              <a:ext uri="{FF2B5EF4-FFF2-40B4-BE49-F238E27FC236}">
                <a16:creationId xmlns:a16="http://schemas.microsoft.com/office/drawing/2014/main" id="{B8E03698-30DC-5842-A685-3E1CEF32285A}"/>
              </a:ext>
            </a:extLst>
          </p:cNvPr>
          <p:cNvSpPr txBox="1"/>
          <p:nvPr/>
        </p:nvSpPr>
        <p:spPr>
          <a:xfrm rot="16200000">
            <a:off x="1087099" y="3449282"/>
            <a:ext cx="1233030" cy="307777"/>
          </a:xfrm>
          <a:prstGeom prst="rect">
            <a:avLst/>
          </a:prstGeom>
          <a:noFill/>
        </p:spPr>
        <p:txBody>
          <a:bodyPr wrap="none" rtlCol="0">
            <a:spAutoFit/>
          </a:bodyPr>
          <a:lstStyle/>
          <a:p>
            <a:r>
              <a:rPr lang="en-US" sz="1400" b="1">
                <a:latin typeface="Century Gothic" panose="020B0502020202020204" pitchFamily="34" charset="0"/>
              </a:rPr>
              <a:t>Pounds Sold</a:t>
            </a:r>
          </a:p>
        </p:txBody>
      </p:sp>
      <p:sp>
        <p:nvSpPr>
          <p:cNvPr id="4" name="TextBox 3">
            <a:extLst>
              <a:ext uri="{FF2B5EF4-FFF2-40B4-BE49-F238E27FC236}">
                <a16:creationId xmlns:a16="http://schemas.microsoft.com/office/drawing/2014/main" id="{1A5582D2-7761-1848-926C-3D88A8E84F92}"/>
              </a:ext>
            </a:extLst>
          </p:cNvPr>
          <p:cNvSpPr txBox="1"/>
          <p:nvPr/>
        </p:nvSpPr>
        <p:spPr>
          <a:xfrm>
            <a:off x="5907603" y="6080586"/>
            <a:ext cx="681597" cy="307777"/>
          </a:xfrm>
          <a:prstGeom prst="rect">
            <a:avLst/>
          </a:prstGeom>
          <a:noFill/>
        </p:spPr>
        <p:txBody>
          <a:bodyPr wrap="none" rtlCol="0">
            <a:spAutoFit/>
          </a:bodyPr>
          <a:lstStyle/>
          <a:p>
            <a:r>
              <a:rPr lang="en-US" sz="1400" b="1">
                <a:latin typeface="Century Gothic" panose="020B0502020202020204" pitchFamily="34" charset="0"/>
              </a:rPr>
              <a:t>Week</a:t>
            </a:r>
          </a:p>
        </p:txBody>
      </p:sp>
      <p:cxnSp>
        <p:nvCxnSpPr>
          <p:cNvPr id="5" name="Straight Connector 4">
            <a:extLst>
              <a:ext uri="{FF2B5EF4-FFF2-40B4-BE49-F238E27FC236}">
                <a16:creationId xmlns:a16="http://schemas.microsoft.com/office/drawing/2014/main" id="{FE6E8168-99ED-4D4A-ACF2-CA55615C6FD9}"/>
              </a:ext>
            </a:extLst>
          </p:cNvPr>
          <p:cNvCxnSpPr>
            <a:cxnSpLocks/>
          </p:cNvCxnSpPr>
          <p:nvPr/>
        </p:nvCxnSpPr>
        <p:spPr>
          <a:xfrm flipV="1">
            <a:off x="3864428" y="1295400"/>
            <a:ext cx="0" cy="4865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606C85F-72AE-FE42-9059-A36BA10B7AD9}"/>
              </a:ext>
            </a:extLst>
          </p:cNvPr>
          <p:cNvCxnSpPr>
            <a:cxnSpLocks/>
          </p:cNvCxnSpPr>
          <p:nvPr/>
        </p:nvCxnSpPr>
        <p:spPr>
          <a:xfrm flipV="1">
            <a:off x="6461541" y="1295400"/>
            <a:ext cx="0" cy="4865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64F9698-27FB-0F45-BAFC-C180876BB56F}"/>
              </a:ext>
            </a:extLst>
          </p:cNvPr>
          <p:cNvCxnSpPr>
            <a:cxnSpLocks/>
          </p:cNvCxnSpPr>
          <p:nvPr/>
        </p:nvCxnSpPr>
        <p:spPr>
          <a:xfrm flipV="1">
            <a:off x="8290341" y="1295400"/>
            <a:ext cx="0" cy="48550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9C6E030-6A1F-964E-BDF4-16FF2C56F550}"/>
              </a:ext>
            </a:extLst>
          </p:cNvPr>
          <p:cNvSpPr>
            <a:spLocks noGrp="1"/>
          </p:cNvSpPr>
          <p:nvPr>
            <p:ph type="title"/>
          </p:nvPr>
        </p:nvSpPr>
        <p:spPr>
          <a:xfrm>
            <a:off x="472660" y="180068"/>
            <a:ext cx="10515600" cy="1325563"/>
          </a:xfrm>
        </p:spPr>
        <p:txBody>
          <a:bodyPr vert="horz" lIns="91440" tIns="45720" rIns="91440" bIns="45720" rtlCol="0" anchor="ctr">
            <a:normAutofit/>
          </a:bodyPr>
          <a:lstStyle/>
          <a:p>
            <a:r>
              <a:rPr lang="en-US" sz="4000">
                <a:latin typeface="Century Gothic"/>
              </a:rPr>
              <a:t>Pounds  Sold Per Week</a:t>
            </a:r>
          </a:p>
        </p:txBody>
      </p:sp>
      <p:sp>
        <p:nvSpPr>
          <p:cNvPr id="9" name="TextBox 8">
            <a:extLst>
              <a:ext uri="{FF2B5EF4-FFF2-40B4-BE49-F238E27FC236}">
                <a16:creationId xmlns:a16="http://schemas.microsoft.com/office/drawing/2014/main" id="{BF6447C0-919D-CF47-BC4A-2494238EE6A6}"/>
              </a:ext>
            </a:extLst>
          </p:cNvPr>
          <p:cNvSpPr txBox="1"/>
          <p:nvPr/>
        </p:nvSpPr>
        <p:spPr>
          <a:xfrm>
            <a:off x="2894365" y="1646517"/>
            <a:ext cx="644728" cy="307777"/>
          </a:xfrm>
          <a:prstGeom prst="rect">
            <a:avLst/>
          </a:prstGeom>
          <a:noFill/>
        </p:spPr>
        <p:txBody>
          <a:bodyPr wrap="none" rtlCol="0">
            <a:spAutoFit/>
          </a:bodyPr>
          <a:lstStyle/>
          <a:p>
            <a:r>
              <a:rPr lang="en-US" sz="1400" b="1">
                <a:latin typeface="Century Gothic" panose="020B0502020202020204" pitchFamily="34" charset="0"/>
              </a:rPr>
              <a:t>Initial</a:t>
            </a:r>
          </a:p>
        </p:txBody>
      </p:sp>
      <p:sp>
        <p:nvSpPr>
          <p:cNvPr id="10" name="TextBox 9">
            <a:extLst>
              <a:ext uri="{FF2B5EF4-FFF2-40B4-BE49-F238E27FC236}">
                <a16:creationId xmlns:a16="http://schemas.microsoft.com/office/drawing/2014/main" id="{4781A865-FE51-6649-B8D5-92D61E476349}"/>
              </a:ext>
            </a:extLst>
          </p:cNvPr>
          <p:cNvSpPr txBox="1"/>
          <p:nvPr/>
        </p:nvSpPr>
        <p:spPr>
          <a:xfrm>
            <a:off x="4921215" y="1646516"/>
            <a:ext cx="1091966" cy="307777"/>
          </a:xfrm>
          <a:prstGeom prst="rect">
            <a:avLst/>
          </a:prstGeom>
          <a:noFill/>
        </p:spPr>
        <p:txBody>
          <a:bodyPr wrap="none" rtlCol="0">
            <a:spAutoFit/>
          </a:bodyPr>
          <a:lstStyle/>
          <a:p>
            <a:r>
              <a:rPr lang="en-US" sz="1400" b="1">
                <a:latin typeface="Century Gothic" panose="020B0502020202020204" pitchFamily="34" charset="0"/>
              </a:rPr>
              <a:t>Pre-Promo</a:t>
            </a:r>
          </a:p>
        </p:txBody>
      </p:sp>
      <p:sp>
        <p:nvSpPr>
          <p:cNvPr id="11" name="TextBox 10">
            <a:extLst>
              <a:ext uri="{FF2B5EF4-FFF2-40B4-BE49-F238E27FC236}">
                <a16:creationId xmlns:a16="http://schemas.microsoft.com/office/drawing/2014/main" id="{703C5B8D-062F-3F40-B734-09B2A47BD002}"/>
              </a:ext>
            </a:extLst>
          </p:cNvPr>
          <p:cNvSpPr txBox="1"/>
          <p:nvPr/>
        </p:nvSpPr>
        <p:spPr>
          <a:xfrm>
            <a:off x="7039815" y="1646514"/>
            <a:ext cx="742511" cy="307777"/>
          </a:xfrm>
          <a:prstGeom prst="rect">
            <a:avLst/>
          </a:prstGeom>
          <a:noFill/>
        </p:spPr>
        <p:txBody>
          <a:bodyPr wrap="none" rtlCol="0">
            <a:spAutoFit/>
          </a:bodyPr>
          <a:lstStyle/>
          <a:p>
            <a:r>
              <a:rPr lang="en-US" sz="1400" b="1">
                <a:latin typeface="Century Gothic" panose="020B0502020202020204" pitchFamily="34" charset="0"/>
              </a:rPr>
              <a:t>Promo</a:t>
            </a:r>
          </a:p>
        </p:txBody>
      </p:sp>
      <p:sp>
        <p:nvSpPr>
          <p:cNvPr id="12" name="TextBox 11">
            <a:extLst>
              <a:ext uri="{FF2B5EF4-FFF2-40B4-BE49-F238E27FC236}">
                <a16:creationId xmlns:a16="http://schemas.microsoft.com/office/drawing/2014/main" id="{E6F4DE74-80B7-F946-A555-880A796C19C3}"/>
              </a:ext>
            </a:extLst>
          </p:cNvPr>
          <p:cNvSpPr txBox="1"/>
          <p:nvPr/>
        </p:nvSpPr>
        <p:spPr>
          <a:xfrm>
            <a:off x="8705203" y="1649454"/>
            <a:ext cx="1167307" cy="307777"/>
          </a:xfrm>
          <a:prstGeom prst="rect">
            <a:avLst/>
          </a:prstGeom>
          <a:noFill/>
        </p:spPr>
        <p:txBody>
          <a:bodyPr wrap="none" rtlCol="0">
            <a:spAutoFit/>
          </a:bodyPr>
          <a:lstStyle/>
          <a:p>
            <a:r>
              <a:rPr lang="en-US" sz="1400" b="1">
                <a:latin typeface="Century Gothic" panose="020B0502020202020204" pitchFamily="34" charset="0"/>
              </a:rPr>
              <a:t>Post-Promo</a:t>
            </a:r>
          </a:p>
        </p:txBody>
      </p:sp>
      <p:sp>
        <p:nvSpPr>
          <p:cNvPr id="14" name="Left Bracket 13">
            <a:extLst>
              <a:ext uri="{FF2B5EF4-FFF2-40B4-BE49-F238E27FC236}">
                <a16:creationId xmlns:a16="http://schemas.microsoft.com/office/drawing/2014/main" id="{97C594F3-CD41-CD45-9A0F-F106A4E3BAB5}"/>
              </a:ext>
            </a:extLst>
          </p:cNvPr>
          <p:cNvSpPr/>
          <p:nvPr/>
        </p:nvSpPr>
        <p:spPr>
          <a:xfrm rot="16200000">
            <a:off x="4457002" y="4661884"/>
            <a:ext cx="76200" cy="350658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a:extLst>
              <a:ext uri="{FF2B5EF4-FFF2-40B4-BE49-F238E27FC236}">
                <a16:creationId xmlns:a16="http://schemas.microsoft.com/office/drawing/2014/main" id="{5384625F-8BA0-E741-B3E2-5943885103F1}"/>
              </a:ext>
            </a:extLst>
          </p:cNvPr>
          <p:cNvSpPr/>
          <p:nvPr/>
        </p:nvSpPr>
        <p:spPr>
          <a:xfrm rot="16200000">
            <a:off x="8104232" y="4532140"/>
            <a:ext cx="64853" cy="377650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02B3C22-57A0-4C45-8C7A-614E9A358E1B}"/>
              </a:ext>
            </a:extLst>
          </p:cNvPr>
          <p:cNvSpPr txBox="1"/>
          <p:nvPr/>
        </p:nvSpPr>
        <p:spPr>
          <a:xfrm>
            <a:off x="4154303" y="6495793"/>
            <a:ext cx="588623" cy="307777"/>
          </a:xfrm>
          <a:prstGeom prst="rect">
            <a:avLst/>
          </a:prstGeom>
          <a:noFill/>
        </p:spPr>
        <p:txBody>
          <a:bodyPr wrap="none" rtlCol="0">
            <a:spAutoFit/>
          </a:bodyPr>
          <a:lstStyle/>
          <a:p>
            <a:r>
              <a:rPr lang="en-US" sz="1400" b="1">
                <a:latin typeface="Century Gothic" panose="020B0502020202020204" pitchFamily="34" charset="0"/>
              </a:rPr>
              <a:t>2008</a:t>
            </a:r>
          </a:p>
        </p:txBody>
      </p:sp>
      <p:sp>
        <p:nvSpPr>
          <p:cNvPr id="17" name="TextBox 16">
            <a:extLst>
              <a:ext uri="{FF2B5EF4-FFF2-40B4-BE49-F238E27FC236}">
                <a16:creationId xmlns:a16="http://schemas.microsoft.com/office/drawing/2014/main" id="{90A4351A-75C0-6648-BA87-F75936C8826C}"/>
              </a:ext>
            </a:extLst>
          </p:cNvPr>
          <p:cNvSpPr txBox="1"/>
          <p:nvPr/>
        </p:nvSpPr>
        <p:spPr>
          <a:xfrm>
            <a:off x="8199888" y="6495793"/>
            <a:ext cx="588623" cy="307777"/>
          </a:xfrm>
          <a:prstGeom prst="rect">
            <a:avLst/>
          </a:prstGeom>
          <a:noFill/>
        </p:spPr>
        <p:txBody>
          <a:bodyPr wrap="none" rtlCol="0">
            <a:spAutoFit/>
          </a:bodyPr>
          <a:lstStyle/>
          <a:p>
            <a:r>
              <a:rPr lang="en-US" sz="1400" b="1">
                <a:latin typeface="Century Gothic" panose="020B0502020202020204" pitchFamily="34" charset="0"/>
              </a:rPr>
              <a:t>2009</a:t>
            </a:r>
          </a:p>
        </p:txBody>
      </p:sp>
    </p:spTree>
    <p:extLst>
      <p:ext uri="{BB962C8B-B14F-4D97-AF65-F5344CB8AC3E}">
        <p14:creationId xmlns:p14="http://schemas.microsoft.com/office/powerpoint/2010/main" val="3806380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BAC2E4-01B7-7E45-BA12-8F70C7205B93}"/>
              </a:ext>
            </a:extLst>
          </p:cNvPr>
          <p:cNvPicPr>
            <a:picLocks noChangeAspect="1"/>
          </p:cNvPicPr>
          <p:nvPr/>
        </p:nvPicPr>
        <p:blipFill rotWithShape="1">
          <a:blip r:embed="rId3"/>
          <a:srcRect l="1706" b="3411"/>
          <a:stretch/>
        </p:blipFill>
        <p:spPr>
          <a:xfrm>
            <a:off x="1959429" y="1143001"/>
            <a:ext cx="8151852" cy="5246913"/>
          </a:xfrm>
          <a:prstGeom prst="rect">
            <a:avLst/>
          </a:prstGeom>
        </p:spPr>
      </p:pic>
      <p:sp>
        <p:nvSpPr>
          <p:cNvPr id="3" name="TextBox 2">
            <a:extLst>
              <a:ext uri="{FF2B5EF4-FFF2-40B4-BE49-F238E27FC236}">
                <a16:creationId xmlns:a16="http://schemas.microsoft.com/office/drawing/2014/main" id="{B8E03698-30DC-5842-A685-3E1CEF32285A}"/>
              </a:ext>
            </a:extLst>
          </p:cNvPr>
          <p:cNvSpPr txBox="1"/>
          <p:nvPr/>
        </p:nvSpPr>
        <p:spPr>
          <a:xfrm rot="16200000">
            <a:off x="1356942" y="3373082"/>
            <a:ext cx="606256" cy="307777"/>
          </a:xfrm>
          <a:prstGeom prst="rect">
            <a:avLst/>
          </a:prstGeom>
          <a:noFill/>
        </p:spPr>
        <p:txBody>
          <a:bodyPr wrap="none" rtlCol="0">
            <a:spAutoFit/>
          </a:bodyPr>
          <a:lstStyle/>
          <a:p>
            <a:r>
              <a:rPr lang="en-US" sz="1400" b="1">
                <a:latin typeface="Century Gothic" panose="020B0502020202020204" pitchFamily="34" charset="0"/>
              </a:rPr>
              <a:t>Profit</a:t>
            </a:r>
          </a:p>
        </p:txBody>
      </p:sp>
      <p:sp>
        <p:nvSpPr>
          <p:cNvPr id="4" name="TextBox 3">
            <a:extLst>
              <a:ext uri="{FF2B5EF4-FFF2-40B4-BE49-F238E27FC236}">
                <a16:creationId xmlns:a16="http://schemas.microsoft.com/office/drawing/2014/main" id="{1A5582D2-7761-1848-926C-3D88A8E84F92}"/>
              </a:ext>
            </a:extLst>
          </p:cNvPr>
          <p:cNvSpPr txBox="1"/>
          <p:nvPr/>
        </p:nvSpPr>
        <p:spPr>
          <a:xfrm>
            <a:off x="5798745" y="5995656"/>
            <a:ext cx="681597" cy="307777"/>
          </a:xfrm>
          <a:prstGeom prst="rect">
            <a:avLst/>
          </a:prstGeom>
          <a:noFill/>
        </p:spPr>
        <p:txBody>
          <a:bodyPr wrap="none" rtlCol="0">
            <a:spAutoFit/>
          </a:bodyPr>
          <a:lstStyle/>
          <a:p>
            <a:r>
              <a:rPr lang="en-US" sz="1400" b="1">
                <a:latin typeface="Century Gothic" panose="020B0502020202020204" pitchFamily="34" charset="0"/>
              </a:rPr>
              <a:t>Week</a:t>
            </a:r>
          </a:p>
        </p:txBody>
      </p:sp>
      <p:cxnSp>
        <p:nvCxnSpPr>
          <p:cNvPr id="5" name="Straight Connector 4">
            <a:extLst>
              <a:ext uri="{FF2B5EF4-FFF2-40B4-BE49-F238E27FC236}">
                <a16:creationId xmlns:a16="http://schemas.microsoft.com/office/drawing/2014/main" id="{FE6E8168-99ED-4D4A-ACF2-CA55615C6FD9}"/>
              </a:ext>
            </a:extLst>
          </p:cNvPr>
          <p:cNvCxnSpPr>
            <a:cxnSpLocks/>
          </p:cNvCxnSpPr>
          <p:nvPr/>
        </p:nvCxnSpPr>
        <p:spPr>
          <a:xfrm flipV="1">
            <a:off x="3820884" y="1219200"/>
            <a:ext cx="0" cy="4865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606C85F-72AE-FE42-9059-A36BA10B7AD9}"/>
              </a:ext>
            </a:extLst>
          </p:cNvPr>
          <p:cNvCxnSpPr>
            <a:cxnSpLocks/>
          </p:cNvCxnSpPr>
          <p:nvPr/>
        </p:nvCxnSpPr>
        <p:spPr>
          <a:xfrm flipV="1">
            <a:off x="6417997" y="1219200"/>
            <a:ext cx="0" cy="4865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64F9698-27FB-0F45-BAFC-C180876BB56F}"/>
              </a:ext>
            </a:extLst>
          </p:cNvPr>
          <p:cNvCxnSpPr>
            <a:cxnSpLocks/>
          </p:cNvCxnSpPr>
          <p:nvPr/>
        </p:nvCxnSpPr>
        <p:spPr>
          <a:xfrm flipV="1">
            <a:off x="8246797" y="1219200"/>
            <a:ext cx="0" cy="48550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2043732-97D9-8741-8441-5B1E5C63FFF7}"/>
              </a:ext>
            </a:extLst>
          </p:cNvPr>
          <p:cNvSpPr>
            <a:spLocks noGrp="1"/>
          </p:cNvSpPr>
          <p:nvPr>
            <p:ph type="title"/>
          </p:nvPr>
        </p:nvSpPr>
        <p:spPr>
          <a:xfrm>
            <a:off x="472660" y="180068"/>
            <a:ext cx="10515600" cy="1325563"/>
          </a:xfrm>
        </p:spPr>
        <p:txBody>
          <a:bodyPr vert="horz" lIns="91440" tIns="45720" rIns="91440" bIns="45720" rtlCol="0" anchor="ctr">
            <a:normAutofit/>
          </a:bodyPr>
          <a:lstStyle/>
          <a:p>
            <a:r>
              <a:rPr lang="en-US" sz="4000">
                <a:latin typeface="Century Gothic"/>
              </a:rPr>
              <a:t>Profits Per Week</a:t>
            </a:r>
          </a:p>
        </p:txBody>
      </p:sp>
      <p:sp>
        <p:nvSpPr>
          <p:cNvPr id="11" name="TextBox 10">
            <a:extLst>
              <a:ext uri="{FF2B5EF4-FFF2-40B4-BE49-F238E27FC236}">
                <a16:creationId xmlns:a16="http://schemas.microsoft.com/office/drawing/2014/main" id="{765EBAC8-42CF-1F43-80F0-851E4D915D04}"/>
              </a:ext>
            </a:extLst>
          </p:cNvPr>
          <p:cNvSpPr txBox="1"/>
          <p:nvPr/>
        </p:nvSpPr>
        <p:spPr>
          <a:xfrm>
            <a:off x="2508972" y="1249555"/>
            <a:ext cx="644728" cy="307777"/>
          </a:xfrm>
          <a:prstGeom prst="rect">
            <a:avLst/>
          </a:prstGeom>
          <a:noFill/>
        </p:spPr>
        <p:txBody>
          <a:bodyPr wrap="none" rtlCol="0">
            <a:spAutoFit/>
          </a:bodyPr>
          <a:lstStyle/>
          <a:p>
            <a:r>
              <a:rPr lang="en-US" sz="1400" b="1">
                <a:latin typeface="Century Gothic" panose="020B0502020202020204" pitchFamily="34" charset="0"/>
              </a:rPr>
              <a:t>Initial</a:t>
            </a:r>
          </a:p>
        </p:txBody>
      </p:sp>
      <p:sp>
        <p:nvSpPr>
          <p:cNvPr id="12" name="TextBox 11">
            <a:extLst>
              <a:ext uri="{FF2B5EF4-FFF2-40B4-BE49-F238E27FC236}">
                <a16:creationId xmlns:a16="http://schemas.microsoft.com/office/drawing/2014/main" id="{FB857955-C641-BF4C-BEBC-D80A7A25393F}"/>
              </a:ext>
            </a:extLst>
          </p:cNvPr>
          <p:cNvSpPr txBox="1"/>
          <p:nvPr/>
        </p:nvSpPr>
        <p:spPr>
          <a:xfrm>
            <a:off x="4791221" y="1208650"/>
            <a:ext cx="1091966" cy="307777"/>
          </a:xfrm>
          <a:prstGeom prst="rect">
            <a:avLst/>
          </a:prstGeom>
          <a:noFill/>
        </p:spPr>
        <p:txBody>
          <a:bodyPr wrap="none" rtlCol="0">
            <a:spAutoFit/>
          </a:bodyPr>
          <a:lstStyle/>
          <a:p>
            <a:r>
              <a:rPr lang="en-US" sz="1400" b="1">
                <a:latin typeface="Century Gothic" panose="020B0502020202020204" pitchFamily="34" charset="0"/>
              </a:rPr>
              <a:t>Pre-Promo</a:t>
            </a:r>
          </a:p>
        </p:txBody>
      </p:sp>
      <p:sp>
        <p:nvSpPr>
          <p:cNvPr id="13" name="TextBox 12">
            <a:extLst>
              <a:ext uri="{FF2B5EF4-FFF2-40B4-BE49-F238E27FC236}">
                <a16:creationId xmlns:a16="http://schemas.microsoft.com/office/drawing/2014/main" id="{F0F0A13A-C7D2-B74F-8DF0-AE2B451E0893}"/>
              </a:ext>
            </a:extLst>
          </p:cNvPr>
          <p:cNvSpPr txBox="1"/>
          <p:nvPr/>
        </p:nvSpPr>
        <p:spPr>
          <a:xfrm>
            <a:off x="6969476" y="1194892"/>
            <a:ext cx="742511" cy="307777"/>
          </a:xfrm>
          <a:prstGeom prst="rect">
            <a:avLst/>
          </a:prstGeom>
          <a:noFill/>
        </p:spPr>
        <p:txBody>
          <a:bodyPr wrap="none" rtlCol="0">
            <a:spAutoFit/>
          </a:bodyPr>
          <a:lstStyle/>
          <a:p>
            <a:r>
              <a:rPr lang="en-US" sz="1400" b="1">
                <a:latin typeface="Century Gothic" panose="020B0502020202020204" pitchFamily="34" charset="0"/>
              </a:rPr>
              <a:t>Promo</a:t>
            </a:r>
          </a:p>
        </p:txBody>
      </p:sp>
      <p:sp>
        <p:nvSpPr>
          <p:cNvPr id="14" name="TextBox 13">
            <a:extLst>
              <a:ext uri="{FF2B5EF4-FFF2-40B4-BE49-F238E27FC236}">
                <a16:creationId xmlns:a16="http://schemas.microsoft.com/office/drawing/2014/main" id="{95121F32-3D78-5446-B69E-1685B21BC64F}"/>
              </a:ext>
            </a:extLst>
          </p:cNvPr>
          <p:cNvSpPr txBox="1"/>
          <p:nvPr/>
        </p:nvSpPr>
        <p:spPr>
          <a:xfrm>
            <a:off x="8634864" y="1197832"/>
            <a:ext cx="1167307" cy="307777"/>
          </a:xfrm>
          <a:prstGeom prst="rect">
            <a:avLst/>
          </a:prstGeom>
          <a:noFill/>
        </p:spPr>
        <p:txBody>
          <a:bodyPr wrap="none" rtlCol="0">
            <a:spAutoFit/>
          </a:bodyPr>
          <a:lstStyle/>
          <a:p>
            <a:r>
              <a:rPr lang="en-US" sz="1400" b="1">
                <a:latin typeface="Century Gothic" panose="020B0502020202020204" pitchFamily="34" charset="0"/>
              </a:rPr>
              <a:t>Post-Promo</a:t>
            </a:r>
          </a:p>
        </p:txBody>
      </p:sp>
      <p:sp>
        <p:nvSpPr>
          <p:cNvPr id="15" name="Left Bracket 14">
            <a:extLst>
              <a:ext uri="{FF2B5EF4-FFF2-40B4-BE49-F238E27FC236}">
                <a16:creationId xmlns:a16="http://schemas.microsoft.com/office/drawing/2014/main" id="{687E04A1-FC02-E144-B840-5DE16DE376A6}"/>
              </a:ext>
            </a:extLst>
          </p:cNvPr>
          <p:cNvSpPr/>
          <p:nvPr/>
        </p:nvSpPr>
        <p:spPr>
          <a:xfrm rot="16200000">
            <a:off x="4380802" y="4576003"/>
            <a:ext cx="76200" cy="350658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C1CACF6B-5FF9-6444-B233-567F8A002A95}"/>
              </a:ext>
            </a:extLst>
          </p:cNvPr>
          <p:cNvSpPr/>
          <p:nvPr/>
        </p:nvSpPr>
        <p:spPr>
          <a:xfrm rot="16200000">
            <a:off x="8028032" y="4446259"/>
            <a:ext cx="64853" cy="377650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E052CF70-64DA-FB4E-9C60-4A9D12B456BA}"/>
              </a:ext>
            </a:extLst>
          </p:cNvPr>
          <p:cNvSpPr txBox="1"/>
          <p:nvPr/>
        </p:nvSpPr>
        <p:spPr>
          <a:xfrm>
            <a:off x="4078103" y="6464342"/>
            <a:ext cx="588623" cy="307777"/>
          </a:xfrm>
          <a:prstGeom prst="rect">
            <a:avLst/>
          </a:prstGeom>
          <a:noFill/>
        </p:spPr>
        <p:txBody>
          <a:bodyPr wrap="none" rtlCol="0">
            <a:spAutoFit/>
          </a:bodyPr>
          <a:lstStyle/>
          <a:p>
            <a:r>
              <a:rPr lang="en-US" sz="1400" b="1">
                <a:latin typeface="Century Gothic" panose="020B0502020202020204" pitchFamily="34" charset="0"/>
              </a:rPr>
              <a:t>2008</a:t>
            </a:r>
          </a:p>
        </p:txBody>
      </p:sp>
      <p:sp>
        <p:nvSpPr>
          <p:cNvPr id="18" name="TextBox 17">
            <a:extLst>
              <a:ext uri="{FF2B5EF4-FFF2-40B4-BE49-F238E27FC236}">
                <a16:creationId xmlns:a16="http://schemas.microsoft.com/office/drawing/2014/main" id="{EC93B639-AEE8-3B4C-B2FD-498815663979}"/>
              </a:ext>
            </a:extLst>
          </p:cNvPr>
          <p:cNvSpPr txBox="1"/>
          <p:nvPr/>
        </p:nvSpPr>
        <p:spPr>
          <a:xfrm>
            <a:off x="8123688" y="6464342"/>
            <a:ext cx="588623" cy="307777"/>
          </a:xfrm>
          <a:prstGeom prst="rect">
            <a:avLst/>
          </a:prstGeom>
          <a:noFill/>
        </p:spPr>
        <p:txBody>
          <a:bodyPr wrap="none" rtlCol="0">
            <a:spAutoFit/>
          </a:bodyPr>
          <a:lstStyle/>
          <a:p>
            <a:r>
              <a:rPr lang="en-US" sz="1400" b="1">
                <a:latin typeface="Century Gothic" panose="020B0502020202020204" pitchFamily="34" charset="0"/>
              </a:rPr>
              <a:t>2009</a:t>
            </a:r>
          </a:p>
        </p:txBody>
      </p:sp>
    </p:spTree>
    <p:extLst>
      <p:ext uri="{BB962C8B-B14F-4D97-AF65-F5344CB8AC3E}">
        <p14:creationId xmlns:p14="http://schemas.microsoft.com/office/powerpoint/2010/main" val="995730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D6F8-5CF6-5E46-9926-260F1B50477D}"/>
              </a:ext>
            </a:extLst>
          </p:cNvPr>
          <p:cNvSpPr>
            <a:spLocks noGrp="1"/>
          </p:cNvSpPr>
          <p:nvPr>
            <p:ph type="title"/>
          </p:nvPr>
        </p:nvSpPr>
        <p:spPr/>
        <p:txBody>
          <a:bodyPr/>
          <a:lstStyle/>
          <a:p>
            <a:r>
              <a:rPr lang="en-US">
                <a:latin typeface="Century Gothic" panose="020B0502020202020204" pitchFamily="34" charset="0"/>
                <a:cs typeface="Didot" panose="02000503000000020003" pitchFamily="2" charset="-79"/>
              </a:rPr>
              <a:t>Quality Alloys, Inc. (QA)</a:t>
            </a:r>
          </a:p>
        </p:txBody>
      </p:sp>
      <p:sp>
        <p:nvSpPr>
          <p:cNvPr id="5" name="TextBox 4">
            <a:extLst>
              <a:ext uri="{FF2B5EF4-FFF2-40B4-BE49-F238E27FC236}">
                <a16:creationId xmlns:a16="http://schemas.microsoft.com/office/drawing/2014/main" id="{ED70D940-1D43-7448-8C1B-8016795BC1A5}"/>
              </a:ext>
            </a:extLst>
          </p:cNvPr>
          <p:cNvSpPr txBox="1"/>
          <p:nvPr/>
        </p:nvSpPr>
        <p:spPr>
          <a:xfrm>
            <a:off x="838200" y="1690688"/>
            <a:ext cx="10677525" cy="4524315"/>
          </a:xfrm>
          <a:prstGeom prst="rect">
            <a:avLst/>
          </a:prstGeom>
          <a:noFill/>
        </p:spPr>
        <p:txBody>
          <a:bodyPr wrap="square" rtlCol="0">
            <a:spAutoFit/>
          </a:bodyPr>
          <a:lstStyle/>
          <a:p>
            <a:pPr marL="285750" indent="-285750">
              <a:buFont typeface="Arial" panose="020B0604020202020204" pitchFamily="34" charset="0"/>
              <a:buChar char="•"/>
            </a:pPr>
            <a:r>
              <a:rPr lang="en-US" sz="3200">
                <a:latin typeface="Century Gothic" panose="020B0502020202020204" pitchFamily="34" charset="0"/>
              </a:rPr>
              <a:t>Annual Sales: </a:t>
            </a:r>
            <a:r>
              <a:rPr lang="en-US" sz="3200" b="1">
                <a:latin typeface="Century Gothic" panose="020B0502020202020204" pitchFamily="34" charset="0"/>
              </a:rPr>
              <a:t>$75 million </a:t>
            </a:r>
          </a:p>
          <a:p>
            <a:pPr marL="285750" indent="-285750">
              <a:buFont typeface="Arial" panose="020B0604020202020204" pitchFamily="34" charset="0"/>
              <a:buChar char="•"/>
            </a:pPr>
            <a:endParaRPr lang="en-US" sz="3200" b="1">
              <a:latin typeface="Century Gothic" panose="020B0502020202020204" pitchFamily="34" charset="0"/>
            </a:endParaRPr>
          </a:p>
          <a:p>
            <a:pPr marL="285750" indent="-285750">
              <a:buFont typeface="Arial" panose="020B0604020202020204" pitchFamily="34" charset="0"/>
              <a:buChar char="•"/>
            </a:pPr>
            <a:r>
              <a:rPr lang="en-US" sz="3200" b="1">
                <a:latin typeface="Century Gothic" panose="020B0502020202020204" pitchFamily="34" charset="0"/>
              </a:rPr>
              <a:t>US-based distributor of different grades of alloys used in industrial manufacturing. </a:t>
            </a:r>
          </a:p>
          <a:p>
            <a:pPr marL="285750" indent="-285750">
              <a:buFont typeface="Arial" panose="020B0604020202020204" pitchFamily="34" charset="0"/>
              <a:buChar char="•"/>
            </a:pPr>
            <a:endParaRPr lang="en-US" sz="3200">
              <a:latin typeface="Century Gothic" panose="020B0502020202020204" pitchFamily="34" charset="0"/>
            </a:endParaRPr>
          </a:p>
          <a:p>
            <a:pPr marL="285750" indent="-285750">
              <a:buFont typeface="Arial" panose="020B0604020202020204" pitchFamily="34" charset="0"/>
              <a:buChar char="•"/>
            </a:pPr>
            <a:r>
              <a:rPr lang="en-US" sz="3200">
                <a:latin typeface="Century Gothic" panose="020B0502020202020204" pitchFamily="34" charset="0"/>
              </a:rPr>
              <a:t>Introduces products through direct mail, advertising in magazines, paid listings: </a:t>
            </a:r>
            <a:r>
              <a:rPr lang="en-US" sz="3200" err="1">
                <a:latin typeface="Century Gothic" panose="020B0502020202020204" pitchFamily="34" charset="0"/>
              </a:rPr>
              <a:t>GlobalSpec</a:t>
            </a:r>
            <a:r>
              <a:rPr lang="en-US" sz="3200">
                <a:latin typeface="Century Gothic" panose="020B0502020202020204" pitchFamily="34" charset="0"/>
              </a:rPr>
              <a:t> and </a:t>
            </a:r>
            <a:r>
              <a:rPr lang="en-US" sz="3200" err="1">
                <a:latin typeface="Century Gothic" panose="020B0502020202020204" pitchFamily="34" charset="0"/>
              </a:rPr>
              <a:t>ThomasNet</a:t>
            </a:r>
            <a:endParaRPr lang="en-US" sz="3200">
              <a:latin typeface="Century Gothic" panose="020B0502020202020204" pitchFamily="34" charset="0"/>
            </a:endParaRPr>
          </a:p>
          <a:p>
            <a:pPr marL="285750" indent="-285750">
              <a:buFont typeface="Arial" panose="020B0604020202020204" pitchFamily="34" charset="0"/>
              <a:buChar char="•"/>
            </a:pPr>
            <a:endParaRPr lang="en-US" sz="3200">
              <a:latin typeface="Century Gothic" panose="020B0502020202020204" pitchFamily="34" charset="0"/>
            </a:endParaRPr>
          </a:p>
        </p:txBody>
      </p:sp>
    </p:spTree>
    <p:extLst>
      <p:ext uri="{BB962C8B-B14F-4D97-AF65-F5344CB8AC3E}">
        <p14:creationId xmlns:p14="http://schemas.microsoft.com/office/powerpoint/2010/main" val="29209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B4602-9E0B-2E45-ABA0-378CF686D310}"/>
              </a:ext>
            </a:extLst>
          </p:cNvPr>
          <p:cNvSpPr>
            <a:spLocks noGrp="1"/>
          </p:cNvSpPr>
          <p:nvPr>
            <p:ph idx="1"/>
          </p:nvPr>
        </p:nvSpPr>
        <p:spPr/>
        <p:txBody>
          <a:bodyPr>
            <a:normAutofit/>
          </a:bodyPr>
          <a:lstStyle/>
          <a:p>
            <a:pPr marL="0" indent="0" algn="ctr">
              <a:buNone/>
            </a:pPr>
            <a:r>
              <a:rPr lang="en-US" sz="3400" b="1" u="sng">
                <a:latin typeface="Century Gothic" panose="020B0502020202020204" pitchFamily="34" charset="0"/>
              </a:rPr>
              <a:t>Question 4</a:t>
            </a:r>
          </a:p>
          <a:p>
            <a:pPr marL="0" indent="0" algn="ctr">
              <a:buNone/>
            </a:pPr>
            <a:endParaRPr lang="en-US" sz="3400" b="1" u="sng">
              <a:latin typeface="Century Gothic" panose="020B0502020202020204" pitchFamily="34" charset="0"/>
            </a:endParaRPr>
          </a:p>
          <a:p>
            <a:pPr marL="0" indent="0" algn="ctr">
              <a:buNone/>
            </a:pPr>
            <a:r>
              <a:rPr lang="en-US" sz="3400">
                <a:latin typeface="Century Gothic" panose="020B0502020202020204" pitchFamily="34" charset="0"/>
              </a:rPr>
              <a:t>How can visits to the website best be modeled? </a:t>
            </a:r>
          </a:p>
          <a:p>
            <a:pPr marL="0" indent="0" algn="ctr">
              <a:buNone/>
            </a:pPr>
            <a:r>
              <a:rPr lang="en-US" sz="3400" b="1">
                <a:latin typeface="Century Gothic" panose="020B0502020202020204" pitchFamily="34" charset="0"/>
              </a:rPr>
              <a:t> </a:t>
            </a:r>
          </a:p>
          <a:p>
            <a:pPr marL="0" indent="0" algn="ctr">
              <a:buNone/>
            </a:pPr>
            <a:r>
              <a:rPr lang="en-US" sz="3400" b="1">
                <a:latin typeface="Century Gothic" panose="020B0502020202020204" pitchFamily="34" charset="0"/>
              </a:rPr>
              <a:t> </a:t>
            </a:r>
          </a:p>
          <a:p>
            <a:pPr marL="0" indent="0">
              <a:buNone/>
            </a:pPr>
            <a:endParaRPr lang="en-US"/>
          </a:p>
        </p:txBody>
      </p:sp>
    </p:spTree>
    <p:extLst>
      <p:ext uri="{BB962C8B-B14F-4D97-AF65-F5344CB8AC3E}">
        <p14:creationId xmlns:p14="http://schemas.microsoft.com/office/powerpoint/2010/main" val="3416441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4AE7732-23A1-4E41-A84F-54B63BEDC033}"/>
              </a:ext>
            </a:extLst>
          </p:cNvPr>
          <p:cNvSpPr>
            <a:spLocks noGrp="1"/>
          </p:cNvSpPr>
          <p:nvPr>
            <p:ph type="title"/>
          </p:nvPr>
        </p:nvSpPr>
        <p:spPr/>
        <p:txBody>
          <a:bodyPr vert="horz" lIns="91440" tIns="45720" rIns="91440" bIns="45720" rtlCol="0" anchor="ctr">
            <a:normAutofit/>
          </a:bodyPr>
          <a:lstStyle/>
          <a:p>
            <a:r>
              <a:rPr lang="en-US" sz="4000">
                <a:latin typeface="Century Gothic"/>
              </a:rPr>
              <a:t>Modelling</a:t>
            </a:r>
          </a:p>
        </p:txBody>
      </p:sp>
      <p:sp>
        <p:nvSpPr>
          <p:cNvPr id="2" name="Content Placeholder 1">
            <a:extLst>
              <a:ext uri="{FF2B5EF4-FFF2-40B4-BE49-F238E27FC236}">
                <a16:creationId xmlns:a16="http://schemas.microsoft.com/office/drawing/2014/main" id="{C1407AA2-B172-7247-B44D-AA6E0C33B6EC}"/>
              </a:ext>
            </a:extLst>
          </p:cNvPr>
          <p:cNvSpPr>
            <a:spLocks noGrp="1"/>
          </p:cNvSpPr>
          <p:nvPr>
            <p:ph idx="1"/>
          </p:nvPr>
        </p:nvSpPr>
        <p:spPr/>
        <p:txBody>
          <a:bodyPr/>
          <a:lstStyle/>
          <a:p>
            <a:r>
              <a:rPr lang="en-US"/>
              <a:t>Probability Regression;</a:t>
            </a:r>
          </a:p>
          <a:p>
            <a:r>
              <a:rPr lang="en-US"/>
              <a:t>99,98% of the variance of the Visits explained:</a:t>
            </a:r>
          </a:p>
          <a:p>
            <a:pPr lvl="1"/>
            <a:r>
              <a:rPr lang="en-US"/>
              <a:t>Page/Visits;</a:t>
            </a:r>
          </a:p>
          <a:p>
            <a:pPr lvl="1"/>
            <a:r>
              <a:rPr lang="en-US">
                <a:highlight>
                  <a:srgbClr val="00FF00"/>
                </a:highlight>
              </a:rPr>
              <a:t>Bounce Rate;</a:t>
            </a:r>
          </a:p>
          <a:p>
            <a:pPr lvl="1"/>
            <a:r>
              <a:rPr lang="en-US">
                <a:highlight>
                  <a:srgbClr val="00FF00"/>
                </a:highlight>
              </a:rPr>
              <a:t>% of New Visits</a:t>
            </a:r>
          </a:p>
          <a:p>
            <a:pPr lvl="1"/>
            <a:r>
              <a:rPr lang="en-US"/>
              <a:t>Page Views                                       Lower P-value → </a:t>
            </a:r>
            <a:r>
              <a:rPr lang="en-US" b="1"/>
              <a:t>Best Variables</a:t>
            </a:r>
          </a:p>
          <a:p>
            <a:pPr lvl="1"/>
            <a:r>
              <a:rPr lang="en-US">
                <a:highlight>
                  <a:srgbClr val="00FF00"/>
                </a:highlight>
              </a:rPr>
              <a:t>Unique Views</a:t>
            </a:r>
          </a:p>
        </p:txBody>
      </p:sp>
      <p:sp>
        <p:nvSpPr>
          <p:cNvPr id="3" name="Right Arrow 2">
            <a:extLst>
              <a:ext uri="{FF2B5EF4-FFF2-40B4-BE49-F238E27FC236}">
                <a16:creationId xmlns:a16="http://schemas.microsoft.com/office/drawing/2014/main" id="{E70D3D08-63FF-5144-B3F4-068040666D5F}"/>
              </a:ext>
            </a:extLst>
          </p:cNvPr>
          <p:cNvSpPr/>
          <p:nvPr/>
        </p:nvSpPr>
        <p:spPr>
          <a:xfrm>
            <a:off x="3988905" y="3429000"/>
            <a:ext cx="1470991" cy="1341783"/>
          </a:xfrm>
          <a:prstGeom prst="right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471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B4602-9E0B-2E45-ABA0-378CF686D310}"/>
              </a:ext>
            </a:extLst>
          </p:cNvPr>
          <p:cNvSpPr>
            <a:spLocks noGrp="1"/>
          </p:cNvSpPr>
          <p:nvPr>
            <p:ph idx="1"/>
          </p:nvPr>
        </p:nvSpPr>
        <p:spPr/>
        <p:txBody>
          <a:bodyPr>
            <a:normAutofit/>
          </a:bodyPr>
          <a:lstStyle/>
          <a:p>
            <a:pPr marL="0" indent="0" algn="ctr">
              <a:buNone/>
            </a:pPr>
            <a:r>
              <a:rPr lang="en-US" sz="3400" b="1" u="sng">
                <a:latin typeface="Century Gothic" panose="020B0502020202020204" pitchFamily="34" charset="0"/>
              </a:rPr>
              <a:t>Question 5</a:t>
            </a:r>
          </a:p>
          <a:p>
            <a:pPr marL="0" indent="0" algn="ctr">
              <a:buNone/>
            </a:pPr>
            <a:endParaRPr lang="en-US" sz="3400" b="1" u="sng">
              <a:latin typeface="Century Gothic" panose="020B0502020202020204" pitchFamily="34" charset="0"/>
            </a:endParaRPr>
          </a:p>
          <a:p>
            <a:pPr marL="0" indent="0" algn="ctr">
              <a:buNone/>
            </a:pPr>
            <a:r>
              <a:rPr lang="en-US" sz="3400">
                <a:latin typeface="Century Gothic" panose="020B0502020202020204" pitchFamily="34" charset="0"/>
              </a:rPr>
              <a:t>Where and how should QA advertise? </a:t>
            </a:r>
          </a:p>
          <a:p>
            <a:pPr marL="0" indent="0" algn="ctr">
              <a:buNone/>
            </a:pPr>
            <a:r>
              <a:rPr lang="en-US" sz="3400">
                <a:latin typeface="Century Gothic" panose="020B0502020202020204" pitchFamily="34" charset="0"/>
              </a:rPr>
              <a:t> </a:t>
            </a:r>
          </a:p>
          <a:p>
            <a:pPr marL="0" indent="0" algn="ctr">
              <a:buNone/>
            </a:pPr>
            <a:r>
              <a:rPr lang="en-US" sz="3400" b="1">
                <a:latin typeface="Century Gothic" panose="020B0502020202020204" pitchFamily="34" charset="0"/>
              </a:rPr>
              <a:t> </a:t>
            </a:r>
          </a:p>
          <a:p>
            <a:pPr marL="0" indent="0" algn="ctr">
              <a:buNone/>
            </a:pPr>
            <a:r>
              <a:rPr lang="en-US" sz="3400" b="1">
                <a:latin typeface="Century Gothic" panose="020B0502020202020204" pitchFamily="34" charset="0"/>
              </a:rPr>
              <a:t> </a:t>
            </a:r>
          </a:p>
          <a:p>
            <a:pPr marL="0" indent="0">
              <a:buNone/>
            </a:pPr>
            <a:endParaRPr lang="en-US"/>
          </a:p>
        </p:txBody>
      </p:sp>
    </p:spTree>
    <p:extLst>
      <p:ext uri="{BB962C8B-B14F-4D97-AF65-F5344CB8AC3E}">
        <p14:creationId xmlns:p14="http://schemas.microsoft.com/office/powerpoint/2010/main" val="901007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98DB9-3C5C-2C44-84B3-F6F3B8076962}"/>
              </a:ext>
            </a:extLst>
          </p:cNvPr>
          <p:cNvSpPr>
            <a:spLocks noGrp="1"/>
          </p:cNvSpPr>
          <p:nvPr>
            <p:ph idx="1"/>
          </p:nvPr>
        </p:nvSpPr>
        <p:spPr/>
        <p:txBody>
          <a:bodyPr>
            <a:normAutofit/>
          </a:bodyPr>
          <a:lstStyle/>
          <a:p>
            <a:r>
              <a:rPr lang="en-US" b="1">
                <a:cs typeface="Calibri"/>
              </a:rPr>
              <a:t>New Strategy for Asian Market</a:t>
            </a:r>
          </a:p>
          <a:p>
            <a:pPr marL="914400" lvl="1" indent="-457200">
              <a:buFont typeface="+mj-lt"/>
              <a:buAutoNum type="arabicPeriod"/>
            </a:pPr>
            <a:r>
              <a:rPr lang="en-US"/>
              <a:t>Translating the website not enough:</a:t>
            </a:r>
          </a:p>
          <a:p>
            <a:pPr marL="1371600" lvl="2" indent="-457200">
              <a:buFont typeface="+mj-lt"/>
              <a:buAutoNum type="arabicPeriod"/>
            </a:pPr>
            <a:r>
              <a:rPr lang="en-US"/>
              <a:t>Choose the right search engine to invest our budget (Yahoo and Baidu);</a:t>
            </a:r>
          </a:p>
          <a:p>
            <a:pPr marL="1371600" lvl="2" indent="-457200">
              <a:buFont typeface="+mj-lt"/>
              <a:buAutoNum type="arabicPeriod"/>
            </a:pPr>
            <a:r>
              <a:rPr lang="en-US"/>
              <a:t>Create a native experiences for users everywhere</a:t>
            </a:r>
            <a:endParaRPr lang="en-US">
              <a:cs typeface="Calibri"/>
            </a:endParaRPr>
          </a:p>
          <a:p>
            <a:pPr marL="914400" lvl="1" indent="-457200">
              <a:buFont typeface="+mj-lt"/>
              <a:buAutoNum type="arabicPeriod"/>
            </a:pPr>
            <a:r>
              <a:rPr lang="en-US">
                <a:cs typeface="Calibri"/>
              </a:rPr>
              <a:t>Invest more in </a:t>
            </a:r>
            <a:r>
              <a:rPr lang="en-US" b="1">
                <a:cs typeface="Calibri"/>
              </a:rPr>
              <a:t>page listings </a:t>
            </a:r>
            <a:r>
              <a:rPr lang="en-US">
                <a:cs typeface="Calibri"/>
              </a:rPr>
              <a:t>where we can target </a:t>
            </a:r>
            <a:r>
              <a:rPr lang="en-US" b="1">
                <a:cs typeface="Calibri"/>
              </a:rPr>
              <a:t>industry experts</a:t>
            </a:r>
            <a:r>
              <a:rPr lang="en-US">
                <a:cs typeface="Calibri"/>
              </a:rPr>
              <a:t> that know about QA and are willing to purchase our product</a:t>
            </a:r>
          </a:p>
          <a:p>
            <a:pPr marL="914400" lvl="1" indent="-457200">
              <a:buFont typeface="+mj-lt"/>
              <a:buAutoNum type="arabicPeriod"/>
            </a:pPr>
            <a:r>
              <a:rPr lang="en-US">
                <a:cs typeface="Calibri"/>
              </a:rPr>
              <a:t>We can also </a:t>
            </a:r>
            <a:r>
              <a:rPr lang="en-US" b="1">
                <a:cs typeface="Calibri"/>
              </a:rPr>
              <a:t>backlink our content </a:t>
            </a:r>
            <a:r>
              <a:rPr lang="en-US">
                <a:cs typeface="Calibri"/>
              </a:rPr>
              <a:t>in engineering blogs or aircraft online magazines</a:t>
            </a:r>
          </a:p>
          <a:p>
            <a:pPr marL="457200" lvl="1" indent="0">
              <a:buNone/>
            </a:pPr>
            <a:endParaRPr lang="en-US"/>
          </a:p>
          <a:p>
            <a:pPr marL="0" indent="0">
              <a:buNone/>
            </a:pPr>
            <a:endParaRPr lang="en-US">
              <a:cs typeface="Calibri"/>
            </a:endParaRPr>
          </a:p>
          <a:p>
            <a:pPr marL="0" indent="0">
              <a:buNone/>
            </a:pPr>
            <a:endParaRPr lang="en-US"/>
          </a:p>
        </p:txBody>
      </p:sp>
      <p:sp>
        <p:nvSpPr>
          <p:cNvPr id="7" name="Title 1">
            <a:extLst>
              <a:ext uri="{FF2B5EF4-FFF2-40B4-BE49-F238E27FC236}">
                <a16:creationId xmlns:a16="http://schemas.microsoft.com/office/drawing/2014/main" id="{1FD9FC37-8A84-A541-AE16-90963271748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a:latin typeface="Century Gothic" panose="020B0502020202020204" pitchFamily="34" charset="0"/>
              </a:rPr>
              <a:t>Where and how should QA advertise?</a:t>
            </a:r>
          </a:p>
        </p:txBody>
      </p:sp>
    </p:spTree>
    <p:extLst>
      <p:ext uri="{BB962C8B-B14F-4D97-AF65-F5344CB8AC3E}">
        <p14:creationId xmlns:p14="http://schemas.microsoft.com/office/powerpoint/2010/main" val="1586332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98DB9-3C5C-2C44-84B3-F6F3B8076962}"/>
              </a:ext>
            </a:extLst>
          </p:cNvPr>
          <p:cNvSpPr>
            <a:spLocks noGrp="1"/>
          </p:cNvSpPr>
          <p:nvPr>
            <p:ph idx="1"/>
          </p:nvPr>
        </p:nvSpPr>
        <p:spPr/>
        <p:txBody>
          <a:bodyPr/>
          <a:lstStyle/>
          <a:p>
            <a:r>
              <a:rPr lang="en-US">
                <a:cs typeface="Calibri"/>
              </a:rPr>
              <a:t>To do predictive analysis/forecasting we need more data. </a:t>
            </a:r>
          </a:p>
          <a:p>
            <a:r>
              <a:rPr lang="en-US">
                <a:cs typeface="Calibri"/>
              </a:rPr>
              <a:t>Data from all the industries which use our product so we can better target specific industries and target those industries. </a:t>
            </a:r>
          </a:p>
          <a:p>
            <a:r>
              <a:rPr lang="en-US">
                <a:cs typeface="Calibri"/>
              </a:rPr>
              <a:t>We can combine industry data with geographical regions to understand where and which markets to more focus on. </a:t>
            </a:r>
          </a:p>
          <a:p>
            <a:r>
              <a:rPr lang="en-US">
                <a:cs typeface="Calibri"/>
              </a:rPr>
              <a:t>We need data from top competitors in Asia  to understand the needs of markets. </a:t>
            </a:r>
          </a:p>
          <a:p>
            <a:endParaRPr lang="en-US"/>
          </a:p>
        </p:txBody>
      </p:sp>
      <p:sp>
        <p:nvSpPr>
          <p:cNvPr id="7" name="Title 1">
            <a:extLst>
              <a:ext uri="{FF2B5EF4-FFF2-40B4-BE49-F238E27FC236}">
                <a16:creationId xmlns:a16="http://schemas.microsoft.com/office/drawing/2014/main" id="{1FD9FC37-8A84-A541-AE16-90963271748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a:latin typeface="Century Gothic" panose="020B0502020202020204" pitchFamily="34" charset="0"/>
              </a:rPr>
              <a:t>Long-Term Recommendations</a:t>
            </a:r>
          </a:p>
        </p:txBody>
      </p:sp>
    </p:spTree>
    <p:extLst>
      <p:ext uri="{BB962C8B-B14F-4D97-AF65-F5344CB8AC3E}">
        <p14:creationId xmlns:p14="http://schemas.microsoft.com/office/powerpoint/2010/main" val="1714716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248F60-2A01-D94F-ADEA-C967696527D9}"/>
              </a:ext>
            </a:extLst>
          </p:cNvPr>
          <p:cNvSpPr>
            <a:spLocks noGrp="1"/>
          </p:cNvSpPr>
          <p:nvPr>
            <p:ph idx="1"/>
          </p:nvPr>
        </p:nvSpPr>
        <p:spPr>
          <a:xfrm>
            <a:off x="838200" y="1063625"/>
            <a:ext cx="10515600" cy="4351338"/>
          </a:xfrm>
        </p:spPr>
        <p:txBody>
          <a:bodyPr>
            <a:normAutofit/>
          </a:bodyPr>
          <a:lstStyle/>
          <a:p>
            <a:pPr marL="0" indent="0" algn="ctr">
              <a:buNone/>
            </a:pPr>
            <a:endParaRPr lang="en-US" sz="10000">
              <a:latin typeface="Century Gothic" panose="020B0502020202020204" pitchFamily="34" charset="0"/>
            </a:endParaRPr>
          </a:p>
          <a:p>
            <a:pPr marL="0" indent="0" algn="ctr">
              <a:buNone/>
            </a:pPr>
            <a:r>
              <a:rPr lang="en-US" sz="10000">
                <a:latin typeface="Century Gothic" panose="020B0502020202020204" pitchFamily="34" charset="0"/>
              </a:rPr>
              <a:t>Q&amp;A</a:t>
            </a:r>
          </a:p>
        </p:txBody>
      </p:sp>
    </p:spTree>
    <p:extLst>
      <p:ext uri="{BB962C8B-B14F-4D97-AF65-F5344CB8AC3E}">
        <p14:creationId xmlns:p14="http://schemas.microsoft.com/office/powerpoint/2010/main" val="2627049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A0AB3C5-3E6F-AF45-80CD-AABB1C9A8C17}"/>
              </a:ext>
            </a:extLst>
          </p:cNvPr>
          <p:cNvSpPr>
            <a:spLocks noGrp="1"/>
          </p:cNvSpPr>
          <p:nvPr>
            <p:ph idx="1"/>
          </p:nvPr>
        </p:nvSpPr>
        <p:spPr>
          <a:xfrm>
            <a:off x="838200" y="1253331"/>
            <a:ext cx="10515600" cy="4351338"/>
          </a:xfrm>
        </p:spPr>
        <p:txBody>
          <a:bodyPr>
            <a:normAutofit/>
          </a:bodyPr>
          <a:lstStyle/>
          <a:p>
            <a:pPr marL="0" indent="0" algn="ctr">
              <a:buNone/>
            </a:pPr>
            <a:endParaRPr lang="en-US" sz="8000">
              <a:latin typeface="Century Gothic" panose="020B0502020202020204" pitchFamily="34" charset="0"/>
            </a:endParaRPr>
          </a:p>
          <a:p>
            <a:pPr marL="0" indent="0" algn="ctr">
              <a:buNone/>
            </a:pPr>
            <a:r>
              <a:rPr lang="en-US" sz="8000">
                <a:latin typeface="Century Gothic" panose="020B0502020202020204" pitchFamily="34" charset="0"/>
              </a:rPr>
              <a:t>APPENDIX</a:t>
            </a:r>
          </a:p>
        </p:txBody>
      </p:sp>
    </p:spTree>
    <p:extLst>
      <p:ext uri="{BB962C8B-B14F-4D97-AF65-F5344CB8AC3E}">
        <p14:creationId xmlns:p14="http://schemas.microsoft.com/office/powerpoint/2010/main" val="1699702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0911-50E0-1346-AFA8-76D43900CD31}"/>
              </a:ext>
            </a:extLst>
          </p:cNvPr>
          <p:cNvSpPr>
            <a:spLocks noGrp="1"/>
          </p:cNvSpPr>
          <p:nvPr>
            <p:ph type="title"/>
          </p:nvPr>
        </p:nvSpPr>
        <p:spPr/>
        <p:txBody>
          <a:bodyPr/>
          <a:lstStyle/>
          <a:p>
            <a:r>
              <a:rPr lang="en-US"/>
              <a:t>General Information</a:t>
            </a:r>
          </a:p>
        </p:txBody>
      </p:sp>
      <p:sp>
        <p:nvSpPr>
          <p:cNvPr id="3" name="Content Placeholder 2">
            <a:extLst>
              <a:ext uri="{FF2B5EF4-FFF2-40B4-BE49-F238E27FC236}">
                <a16:creationId xmlns:a16="http://schemas.microsoft.com/office/drawing/2014/main" id="{E8DA24B4-7EE8-474B-A998-54A153C7FAFA}"/>
              </a:ext>
            </a:extLst>
          </p:cNvPr>
          <p:cNvSpPr>
            <a:spLocks noGrp="1"/>
          </p:cNvSpPr>
          <p:nvPr>
            <p:ph idx="1"/>
          </p:nvPr>
        </p:nvSpPr>
        <p:spPr/>
        <p:txBody>
          <a:bodyPr>
            <a:normAutofit fontScale="70000" lnSpcReduction="20000"/>
          </a:bodyPr>
          <a:lstStyle/>
          <a:p>
            <a:r>
              <a:rPr lang="en-US"/>
              <a:t>Customers are generally small companies that make parts out of the alloys they purchase. </a:t>
            </a:r>
          </a:p>
          <a:p>
            <a:r>
              <a:rPr lang="en-US"/>
              <a:t> These customers do not inventory the alloys purchased from QA. They typically purchase what they need for specific jobs they have in hand. </a:t>
            </a:r>
          </a:p>
          <a:p>
            <a:r>
              <a:rPr lang="en-US"/>
              <a:t>One purchase may not be an accurate predictor of future purchases; that is, one purchase may not signal what will be purchased in the future, or when a future purchase will occur. </a:t>
            </a:r>
          </a:p>
          <a:p>
            <a:r>
              <a:rPr lang="en-US"/>
              <a:t>QA decided to extend its marketing reach by establishing a company web presence. The goals of the company’s website were to (a) drive new sales, (b) make product and contact information available, and (c) give or add legitimacy to its brand. </a:t>
            </a:r>
          </a:p>
          <a:p>
            <a:r>
              <a:rPr lang="en-US"/>
              <a:t>There’s no direct way to connect a visit with a sale as there is no “shopping cart” on the website. Customers can ask for quotations</a:t>
            </a:r>
          </a:p>
          <a:p>
            <a:r>
              <a:rPr lang="en-US"/>
              <a:t>QA commissioned a professionally produced brochure providing an overview of the company’s products and services and sent it to potential customers in mid-December 2008. </a:t>
            </a:r>
          </a:p>
          <a:p>
            <a:r>
              <a:rPr lang="en-US"/>
              <a:t>For B2B websites without “shopping cart” functionality the task is considerably more challenging. </a:t>
            </a:r>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693565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15876F-5A60-A045-B534-54010D5F0C5E}"/>
              </a:ext>
            </a:extLst>
          </p:cNvPr>
          <p:cNvPicPr>
            <a:picLocks noChangeAspect="1"/>
          </p:cNvPicPr>
          <p:nvPr/>
        </p:nvPicPr>
        <p:blipFill>
          <a:blip r:embed="rId2"/>
          <a:stretch>
            <a:fillRect/>
          </a:stretch>
        </p:blipFill>
        <p:spPr>
          <a:xfrm>
            <a:off x="586956" y="1277296"/>
            <a:ext cx="7157286" cy="5243208"/>
          </a:xfrm>
          <a:prstGeom prst="rect">
            <a:avLst/>
          </a:prstGeom>
        </p:spPr>
      </p:pic>
      <p:sp>
        <p:nvSpPr>
          <p:cNvPr id="7" name="Title 1">
            <a:extLst>
              <a:ext uri="{FF2B5EF4-FFF2-40B4-BE49-F238E27FC236}">
                <a16:creationId xmlns:a16="http://schemas.microsoft.com/office/drawing/2014/main" id="{F4AE7732-23A1-4E41-A84F-54B63BEDC033}"/>
              </a:ext>
            </a:extLst>
          </p:cNvPr>
          <p:cNvSpPr>
            <a:spLocks noGrp="1"/>
          </p:cNvSpPr>
          <p:nvPr>
            <p:ph type="title"/>
          </p:nvPr>
        </p:nvSpPr>
        <p:spPr>
          <a:xfrm>
            <a:off x="472660" y="180068"/>
            <a:ext cx="10515600" cy="1325563"/>
          </a:xfrm>
        </p:spPr>
        <p:txBody>
          <a:bodyPr vert="horz" lIns="91440" tIns="45720" rIns="91440" bIns="45720" rtlCol="0" anchor="ctr">
            <a:normAutofit/>
          </a:bodyPr>
          <a:lstStyle/>
          <a:p>
            <a:r>
              <a:rPr lang="en-US" sz="4000">
                <a:latin typeface="Century Gothic"/>
              </a:rPr>
              <a:t>Modelling (Code)</a:t>
            </a:r>
          </a:p>
        </p:txBody>
      </p:sp>
    </p:spTree>
    <p:extLst>
      <p:ext uri="{BB962C8B-B14F-4D97-AF65-F5344CB8AC3E}">
        <p14:creationId xmlns:p14="http://schemas.microsoft.com/office/powerpoint/2010/main" val="1213094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B8AB428-4CC7-A541-B80F-77F3A4FA0473}"/>
              </a:ext>
            </a:extLst>
          </p:cNvPr>
          <p:cNvSpPr/>
          <p:nvPr/>
        </p:nvSpPr>
        <p:spPr>
          <a:xfrm>
            <a:off x="3298372" y="1690688"/>
            <a:ext cx="2177143" cy="1948543"/>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Century Gothic" panose="020B0502020202020204" pitchFamily="34" charset="0"/>
              </a:rPr>
              <a:t>2008</a:t>
            </a:r>
          </a:p>
        </p:txBody>
      </p:sp>
      <p:sp>
        <p:nvSpPr>
          <p:cNvPr id="5" name="Oval 4">
            <a:extLst>
              <a:ext uri="{FF2B5EF4-FFF2-40B4-BE49-F238E27FC236}">
                <a16:creationId xmlns:a16="http://schemas.microsoft.com/office/drawing/2014/main" id="{01E9820A-ACB4-C34E-87A1-82350C8FF24C}"/>
              </a:ext>
            </a:extLst>
          </p:cNvPr>
          <p:cNvSpPr/>
          <p:nvPr/>
        </p:nvSpPr>
        <p:spPr>
          <a:xfrm>
            <a:off x="6640286" y="1690688"/>
            <a:ext cx="2177143" cy="1948543"/>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latin typeface="Century Gothic" panose="020B0502020202020204" pitchFamily="34" charset="0"/>
              </a:rPr>
              <a:t>2009</a:t>
            </a:r>
          </a:p>
        </p:txBody>
      </p:sp>
      <p:sp>
        <p:nvSpPr>
          <p:cNvPr id="6" name="Title 1">
            <a:extLst>
              <a:ext uri="{FF2B5EF4-FFF2-40B4-BE49-F238E27FC236}">
                <a16:creationId xmlns:a16="http://schemas.microsoft.com/office/drawing/2014/main" id="{1E1CF93E-22E9-9D43-A044-963A34068590}"/>
              </a:ext>
            </a:extLst>
          </p:cNvPr>
          <p:cNvSpPr>
            <a:spLocks noGrp="1"/>
          </p:cNvSpPr>
          <p:nvPr>
            <p:ph type="title"/>
          </p:nvPr>
        </p:nvSpPr>
        <p:spPr>
          <a:xfrm>
            <a:off x="838200" y="365125"/>
            <a:ext cx="10515600" cy="1325563"/>
          </a:xfrm>
        </p:spPr>
        <p:txBody>
          <a:bodyPr/>
          <a:lstStyle/>
          <a:p>
            <a:r>
              <a:rPr lang="en-US">
                <a:latin typeface="Century Gothic" panose="020B0502020202020204" pitchFamily="34" charset="0"/>
              </a:rPr>
              <a:t>QA Financials</a:t>
            </a:r>
          </a:p>
        </p:txBody>
      </p:sp>
      <p:sp>
        <p:nvSpPr>
          <p:cNvPr id="7" name="Curved Up Arrow 6">
            <a:extLst>
              <a:ext uri="{FF2B5EF4-FFF2-40B4-BE49-F238E27FC236}">
                <a16:creationId xmlns:a16="http://schemas.microsoft.com/office/drawing/2014/main" id="{40C1656D-334E-364C-9946-52597BD8519B}"/>
              </a:ext>
            </a:extLst>
          </p:cNvPr>
          <p:cNvSpPr/>
          <p:nvPr/>
        </p:nvSpPr>
        <p:spPr>
          <a:xfrm>
            <a:off x="4468586" y="3742646"/>
            <a:ext cx="3254828" cy="1023257"/>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CF00595A-4F2C-8047-B600-3D32C3D8C2B8}"/>
              </a:ext>
            </a:extLst>
          </p:cNvPr>
          <p:cNvSpPr txBox="1"/>
          <p:nvPr/>
        </p:nvSpPr>
        <p:spPr>
          <a:xfrm>
            <a:off x="4429678" y="4964794"/>
            <a:ext cx="3374770" cy="1323439"/>
          </a:xfrm>
          <a:prstGeom prst="rect">
            <a:avLst/>
          </a:prstGeom>
          <a:noFill/>
        </p:spPr>
        <p:txBody>
          <a:bodyPr wrap="square" rtlCol="0">
            <a:spAutoFit/>
          </a:bodyPr>
          <a:lstStyle/>
          <a:p>
            <a:r>
              <a:rPr lang="en-US" sz="4000" b="1"/>
              <a:t>Revenue: -28%</a:t>
            </a:r>
          </a:p>
          <a:p>
            <a:r>
              <a:rPr lang="en-US" sz="4000" b="1"/>
              <a:t>Profit: -33%</a:t>
            </a:r>
          </a:p>
        </p:txBody>
      </p:sp>
    </p:spTree>
    <p:extLst>
      <p:ext uri="{BB962C8B-B14F-4D97-AF65-F5344CB8AC3E}">
        <p14:creationId xmlns:p14="http://schemas.microsoft.com/office/powerpoint/2010/main" val="244015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01529-999B-1D45-A78B-78320E3CA71D}"/>
              </a:ext>
            </a:extLst>
          </p:cNvPr>
          <p:cNvSpPr>
            <a:spLocks noGrp="1"/>
          </p:cNvSpPr>
          <p:nvPr>
            <p:ph type="title"/>
          </p:nvPr>
        </p:nvSpPr>
        <p:spPr/>
        <p:txBody>
          <a:bodyPr/>
          <a:lstStyle/>
          <a:p>
            <a:r>
              <a:rPr lang="en-US">
                <a:latin typeface="Century Gothic" panose="020B0502020202020204" pitchFamily="34" charset="0"/>
              </a:rPr>
              <a:t>Business Questions</a:t>
            </a:r>
          </a:p>
        </p:txBody>
      </p:sp>
      <p:sp>
        <p:nvSpPr>
          <p:cNvPr id="3" name="Content Placeholder 2">
            <a:extLst>
              <a:ext uri="{FF2B5EF4-FFF2-40B4-BE49-F238E27FC236}">
                <a16:creationId xmlns:a16="http://schemas.microsoft.com/office/drawing/2014/main" id="{A23B4602-9E0B-2E45-ABA0-378CF686D310}"/>
              </a:ext>
            </a:extLst>
          </p:cNvPr>
          <p:cNvSpPr>
            <a:spLocks noGrp="1"/>
          </p:cNvSpPr>
          <p:nvPr>
            <p:ph idx="1"/>
          </p:nvPr>
        </p:nvSpPr>
        <p:spPr/>
        <p:txBody>
          <a:bodyPr>
            <a:normAutofit/>
          </a:bodyPr>
          <a:lstStyle/>
          <a:p>
            <a:pPr marL="457200" indent="-457200">
              <a:buFont typeface="+mj-lt"/>
              <a:buAutoNum type="arabicParenR"/>
            </a:pPr>
            <a:r>
              <a:rPr lang="en-US" sz="2400">
                <a:latin typeface="Century Gothic" panose="020B0502020202020204" pitchFamily="34" charset="0"/>
              </a:rPr>
              <a:t>How many people visit the website? How do they come to the website? </a:t>
            </a:r>
          </a:p>
          <a:p>
            <a:pPr marL="457200" indent="-457200">
              <a:buFont typeface="+mj-lt"/>
              <a:buAutoNum type="arabicParenR"/>
            </a:pPr>
            <a:r>
              <a:rPr lang="en-US" sz="2400">
                <a:latin typeface="Century Gothic" panose="020B0502020202020204" pitchFamily="34" charset="0"/>
              </a:rPr>
              <a:t>Is the website and promotion generating web traffic, and does this interest yield actual sales? </a:t>
            </a:r>
          </a:p>
          <a:p>
            <a:pPr marL="457200" indent="-457200">
              <a:buFont typeface="+mj-lt"/>
              <a:buAutoNum type="arabicParenR"/>
            </a:pPr>
            <a:r>
              <a:rPr lang="en-US" sz="2400">
                <a:latin typeface="Century Gothic" panose="020B0502020202020204" pitchFamily="34" charset="0"/>
              </a:rPr>
              <a:t>Do traditional promotions drive web traffic, and in turn drive incremental sales? </a:t>
            </a:r>
          </a:p>
          <a:p>
            <a:pPr marL="457200" indent="-457200">
              <a:buFont typeface="+mj-lt"/>
              <a:buAutoNum type="arabicParenR"/>
            </a:pPr>
            <a:r>
              <a:rPr lang="en-US" sz="2400">
                <a:latin typeface="Century Gothic" panose="020B0502020202020204" pitchFamily="34" charset="0"/>
              </a:rPr>
              <a:t>How can visits to the website best be modeled? </a:t>
            </a:r>
          </a:p>
          <a:p>
            <a:pPr marL="457200" indent="-457200">
              <a:buFont typeface="+mj-lt"/>
              <a:buAutoNum type="arabicParenR"/>
            </a:pPr>
            <a:r>
              <a:rPr lang="en-US" sz="2400">
                <a:latin typeface="Century Gothic" panose="020B0502020202020204" pitchFamily="34" charset="0"/>
              </a:rPr>
              <a:t>Where and how should QA advertise? </a:t>
            </a:r>
          </a:p>
          <a:p>
            <a:pPr marL="0" indent="0">
              <a:buNone/>
            </a:pPr>
            <a:endParaRPr lang="en-US"/>
          </a:p>
        </p:txBody>
      </p:sp>
    </p:spTree>
    <p:extLst>
      <p:ext uri="{BB962C8B-B14F-4D97-AF65-F5344CB8AC3E}">
        <p14:creationId xmlns:p14="http://schemas.microsoft.com/office/powerpoint/2010/main" val="185313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B4602-9E0B-2E45-ABA0-378CF686D310}"/>
              </a:ext>
            </a:extLst>
          </p:cNvPr>
          <p:cNvSpPr>
            <a:spLocks noGrp="1"/>
          </p:cNvSpPr>
          <p:nvPr>
            <p:ph idx="1"/>
          </p:nvPr>
        </p:nvSpPr>
        <p:spPr/>
        <p:txBody>
          <a:bodyPr>
            <a:normAutofit/>
          </a:bodyPr>
          <a:lstStyle/>
          <a:p>
            <a:pPr marL="0" indent="0" algn="ctr">
              <a:buNone/>
            </a:pPr>
            <a:r>
              <a:rPr lang="en-US" sz="3400" b="1" u="sng">
                <a:latin typeface="Century Gothic" panose="020B0502020202020204" pitchFamily="34" charset="0"/>
              </a:rPr>
              <a:t>Question 1</a:t>
            </a:r>
          </a:p>
          <a:p>
            <a:pPr marL="0" indent="0" algn="ctr">
              <a:buNone/>
            </a:pPr>
            <a:endParaRPr lang="en-US" sz="3400" b="1" u="sng">
              <a:latin typeface="Century Gothic" panose="020B0502020202020204" pitchFamily="34" charset="0"/>
            </a:endParaRPr>
          </a:p>
          <a:p>
            <a:pPr marL="0" indent="0" algn="ctr">
              <a:buNone/>
            </a:pPr>
            <a:r>
              <a:rPr lang="en-US" sz="3400">
                <a:latin typeface="Century Gothic" panose="020B0502020202020204" pitchFamily="34" charset="0"/>
              </a:rPr>
              <a:t>How many people visit the website? How do they come to the website? </a:t>
            </a:r>
          </a:p>
          <a:p>
            <a:pPr marL="0" indent="0">
              <a:buNone/>
            </a:pPr>
            <a:endParaRPr lang="en-US"/>
          </a:p>
        </p:txBody>
      </p:sp>
    </p:spTree>
    <p:extLst>
      <p:ext uri="{BB962C8B-B14F-4D97-AF65-F5344CB8AC3E}">
        <p14:creationId xmlns:p14="http://schemas.microsoft.com/office/powerpoint/2010/main" val="2901685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5CE9-CB4F-CF4B-94AB-32E4C7A30F4D}"/>
              </a:ext>
            </a:extLst>
          </p:cNvPr>
          <p:cNvSpPr>
            <a:spLocks noGrp="1"/>
          </p:cNvSpPr>
          <p:nvPr>
            <p:ph type="title"/>
          </p:nvPr>
        </p:nvSpPr>
        <p:spPr/>
        <p:txBody>
          <a:bodyPr vert="horz" lIns="91440" tIns="45720" rIns="91440" bIns="45720" rtlCol="0" anchor="ctr">
            <a:normAutofit/>
          </a:bodyPr>
          <a:lstStyle/>
          <a:p>
            <a:r>
              <a:rPr lang="en-US" sz="4000">
                <a:latin typeface="Century Gothic" panose="020B0502020202020204" pitchFamily="34" charset="0"/>
              </a:rPr>
              <a:t>Unique Visits Per Week</a:t>
            </a:r>
          </a:p>
        </p:txBody>
      </p:sp>
      <p:pic>
        <p:nvPicPr>
          <p:cNvPr id="4" name="Picture 3">
            <a:extLst>
              <a:ext uri="{FF2B5EF4-FFF2-40B4-BE49-F238E27FC236}">
                <a16:creationId xmlns:a16="http://schemas.microsoft.com/office/drawing/2014/main" id="{B15E4F53-563A-2541-913A-61C50C02BFE9}"/>
              </a:ext>
            </a:extLst>
          </p:cNvPr>
          <p:cNvPicPr>
            <a:picLocks noChangeAspect="1"/>
          </p:cNvPicPr>
          <p:nvPr/>
        </p:nvPicPr>
        <p:blipFill rotWithShape="1">
          <a:blip r:embed="rId3"/>
          <a:srcRect l="3567" t="7205" b="4960"/>
          <a:stretch/>
        </p:blipFill>
        <p:spPr>
          <a:xfrm>
            <a:off x="1785257" y="1483859"/>
            <a:ext cx="8534400" cy="4818970"/>
          </a:xfrm>
          <a:prstGeom prst="rect">
            <a:avLst/>
          </a:prstGeom>
        </p:spPr>
      </p:pic>
      <p:sp>
        <p:nvSpPr>
          <p:cNvPr id="5" name="TextBox 4">
            <a:extLst>
              <a:ext uri="{FF2B5EF4-FFF2-40B4-BE49-F238E27FC236}">
                <a16:creationId xmlns:a16="http://schemas.microsoft.com/office/drawing/2014/main" id="{D132F924-DDC5-A04C-A0D9-CD818E7BD171}"/>
              </a:ext>
            </a:extLst>
          </p:cNvPr>
          <p:cNvSpPr txBox="1"/>
          <p:nvPr/>
        </p:nvSpPr>
        <p:spPr>
          <a:xfrm>
            <a:off x="5776140" y="5975795"/>
            <a:ext cx="681597" cy="307777"/>
          </a:xfrm>
          <a:prstGeom prst="rect">
            <a:avLst/>
          </a:prstGeom>
          <a:noFill/>
        </p:spPr>
        <p:txBody>
          <a:bodyPr wrap="none" rtlCol="0">
            <a:spAutoFit/>
          </a:bodyPr>
          <a:lstStyle/>
          <a:p>
            <a:r>
              <a:rPr lang="en-US" sz="1400" b="1">
                <a:latin typeface="Century Gothic" panose="020B0502020202020204" pitchFamily="34" charset="0"/>
              </a:rPr>
              <a:t>Week</a:t>
            </a:r>
          </a:p>
        </p:txBody>
      </p:sp>
      <p:sp>
        <p:nvSpPr>
          <p:cNvPr id="6" name="TextBox 5">
            <a:extLst>
              <a:ext uri="{FF2B5EF4-FFF2-40B4-BE49-F238E27FC236}">
                <a16:creationId xmlns:a16="http://schemas.microsoft.com/office/drawing/2014/main" id="{3B00EC39-A77E-4B43-B620-AF2928C2FDD6}"/>
              </a:ext>
            </a:extLst>
          </p:cNvPr>
          <p:cNvSpPr txBox="1"/>
          <p:nvPr/>
        </p:nvSpPr>
        <p:spPr>
          <a:xfrm rot="16200000">
            <a:off x="870859" y="3371810"/>
            <a:ext cx="1265090" cy="307777"/>
          </a:xfrm>
          <a:prstGeom prst="rect">
            <a:avLst/>
          </a:prstGeom>
          <a:noFill/>
        </p:spPr>
        <p:txBody>
          <a:bodyPr wrap="none" rtlCol="0">
            <a:spAutoFit/>
          </a:bodyPr>
          <a:lstStyle/>
          <a:p>
            <a:r>
              <a:rPr lang="en-US" sz="1400" b="1">
                <a:latin typeface="Century Gothic" panose="020B0502020202020204" pitchFamily="34" charset="0"/>
              </a:rPr>
              <a:t>Unique Visits</a:t>
            </a:r>
          </a:p>
        </p:txBody>
      </p:sp>
      <p:cxnSp>
        <p:nvCxnSpPr>
          <p:cNvPr id="8" name="Straight Connector 7">
            <a:extLst>
              <a:ext uri="{FF2B5EF4-FFF2-40B4-BE49-F238E27FC236}">
                <a16:creationId xmlns:a16="http://schemas.microsoft.com/office/drawing/2014/main" id="{5F9FDE18-CED3-1A4D-8B91-B2D5F7F54AC2}"/>
              </a:ext>
            </a:extLst>
          </p:cNvPr>
          <p:cNvCxnSpPr/>
          <p:nvPr/>
        </p:nvCxnSpPr>
        <p:spPr>
          <a:xfrm flipV="1">
            <a:off x="4191000" y="1483859"/>
            <a:ext cx="0" cy="4514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7821F86-D892-EC43-BEAD-750C04BB5C8F}"/>
              </a:ext>
            </a:extLst>
          </p:cNvPr>
          <p:cNvCxnSpPr/>
          <p:nvPr/>
        </p:nvCxnSpPr>
        <p:spPr>
          <a:xfrm flipV="1">
            <a:off x="6480342" y="1483859"/>
            <a:ext cx="0" cy="4514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128EE75-108D-1E4F-906F-7EEE5F44946F}"/>
              </a:ext>
            </a:extLst>
          </p:cNvPr>
          <p:cNvCxnSpPr/>
          <p:nvPr/>
        </p:nvCxnSpPr>
        <p:spPr>
          <a:xfrm flipV="1">
            <a:off x="8341799" y="1483859"/>
            <a:ext cx="0" cy="4514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77467FD-471D-D643-84B5-A6BF3BEB7D53}"/>
              </a:ext>
            </a:extLst>
          </p:cNvPr>
          <p:cNvSpPr txBox="1"/>
          <p:nvPr/>
        </p:nvSpPr>
        <p:spPr>
          <a:xfrm>
            <a:off x="2894365" y="1984143"/>
            <a:ext cx="644728" cy="307777"/>
          </a:xfrm>
          <a:prstGeom prst="rect">
            <a:avLst/>
          </a:prstGeom>
          <a:noFill/>
        </p:spPr>
        <p:txBody>
          <a:bodyPr wrap="none" rtlCol="0">
            <a:spAutoFit/>
          </a:bodyPr>
          <a:lstStyle/>
          <a:p>
            <a:r>
              <a:rPr lang="en-US" sz="1400" b="1">
                <a:latin typeface="Century Gothic" panose="020B0502020202020204" pitchFamily="34" charset="0"/>
              </a:rPr>
              <a:t>Initial</a:t>
            </a:r>
          </a:p>
        </p:txBody>
      </p:sp>
      <p:sp>
        <p:nvSpPr>
          <p:cNvPr id="13" name="TextBox 12">
            <a:extLst>
              <a:ext uri="{FF2B5EF4-FFF2-40B4-BE49-F238E27FC236}">
                <a16:creationId xmlns:a16="http://schemas.microsoft.com/office/drawing/2014/main" id="{CB786A2C-9867-F84B-BCF5-2378F5A604F4}"/>
              </a:ext>
            </a:extLst>
          </p:cNvPr>
          <p:cNvSpPr txBox="1"/>
          <p:nvPr/>
        </p:nvSpPr>
        <p:spPr>
          <a:xfrm>
            <a:off x="4921215" y="1984142"/>
            <a:ext cx="1091966" cy="307777"/>
          </a:xfrm>
          <a:prstGeom prst="rect">
            <a:avLst/>
          </a:prstGeom>
          <a:noFill/>
        </p:spPr>
        <p:txBody>
          <a:bodyPr wrap="none" rtlCol="0">
            <a:spAutoFit/>
          </a:bodyPr>
          <a:lstStyle/>
          <a:p>
            <a:r>
              <a:rPr lang="en-US" sz="1400" b="1">
                <a:latin typeface="Century Gothic" panose="020B0502020202020204" pitchFamily="34" charset="0"/>
              </a:rPr>
              <a:t>Pre-Promo</a:t>
            </a:r>
          </a:p>
        </p:txBody>
      </p:sp>
      <p:sp>
        <p:nvSpPr>
          <p:cNvPr id="14" name="TextBox 13">
            <a:extLst>
              <a:ext uri="{FF2B5EF4-FFF2-40B4-BE49-F238E27FC236}">
                <a16:creationId xmlns:a16="http://schemas.microsoft.com/office/drawing/2014/main" id="{7D91517A-08C0-F84D-853A-E9BC63E347CB}"/>
              </a:ext>
            </a:extLst>
          </p:cNvPr>
          <p:cNvSpPr txBox="1"/>
          <p:nvPr/>
        </p:nvSpPr>
        <p:spPr>
          <a:xfrm>
            <a:off x="7039815" y="1984140"/>
            <a:ext cx="742511" cy="307777"/>
          </a:xfrm>
          <a:prstGeom prst="rect">
            <a:avLst/>
          </a:prstGeom>
          <a:noFill/>
        </p:spPr>
        <p:txBody>
          <a:bodyPr wrap="none" rtlCol="0">
            <a:spAutoFit/>
          </a:bodyPr>
          <a:lstStyle/>
          <a:p>
            <a:r>
              <a:rPr lang="en-US" sz="1400" b="1">
                <a:solidFill>
                  <a:srgbClr val="FF0000"/>
                </a:solidFill>
                <a:latin typeface="Century Gothic" panose="020B0502020202020204" pitchFamily="34" charset="0"/>
              </a:rPr>
              <a:t>Promo</a:t>
            </a:r>
          </a:p>
        </p:txBody>
      </p:sp>
      <p:sp>
        <p:nvSpPr>
          <p:cNvPr id="15" name="TextBox 14">
            <a:extLst>
              <a:ext uri="{FF2B5EF4-FFF2-40B4-BE49-F238E27FC236}">
                <a16:creationId xmlns:a16="http://schemas.microsoft.com/office/drawing/2014/main" id="{B6C794C4-036E-A144-A38C-F4090775840F}"/>
              </a:ext>
            </a:extLst>
          </p:cNvPr>
          <p:cNvSpPr txBox="1"/>
          <p:nvPr/>
        </p:nvSpPr>
        <p:spPr>
          <a:xfrm>
            <a:off x="8705203" y="1987080"/>
            <a:ext cx="1167307" cy="307777"/>
          </a:xfrm>
          <a:prstGeom prst="rect">
            <a:avLst/>
          </a:prstGeom>
          <a:noFill/>
        </p:spPr>
        <p:txBody>
          <a:bodyPr wrap="none" rtlCol="0">
            <a:spAutoFit/>
          </a:bodyPr>
          <a:lstStyle/>
          <a:p>
            <a:r>
              <a:rPr lang="en-US" sz="1400" b="1">
                <a:latin typeface="Century Gothic" panose="020B0502020202020204" pitchFamily="34" charset="0"/>
              </a:rPr>
              <a:t>Post-Promo</a:t>
            </a:r>
          </a:p>
        </p:txBody>
      </p:sp>
      <p:sp>
        <p:nvSpPr>
          <p:cNvPr id="17" name="Left Bracket 16">
            <a:extLst>
              <a:ext uri="{FF2B5EF4-FFF2-40B4-BE49-F238E27FC236}">
                <a16:creationId xmlns:a16="http://schemas.microsoft.com/office/drawing/2014/main" id="{F359CD9C-3712-1744-9596-1A44D26BD63E}"/>
              </a:ext>
            </a:extLst>
          </p:cNvPr>
          <p:cNvSpPr/>
          <p:nvPr/>
        </p:nvSpPr>
        <p:spPr>
          <a:xfrm rot="16200000">
            <a:off x="4304601" y="4511434"/>
            <a:ext cx="76200" cy="350658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A977667D-6411-E94A-8A31-FB620C274EEA}"/>
              </a:ext>
            </a:extLst>
          </p:cNvPr>
          <p:cNvSpPr/>
          <p:nvPr/>
        </p:nvSpPr>
        <p:spPr>
          <a:xfrm rot="16200000">
            <a:off x="7951831" y="4381690"/>
            <a:ext cx="64853" cy="3776504"/>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516075CD-C21A-D345-8B95-1E22516B8227}"/>
              </a:ext>
            </a:extLst>
          </p:cNvPr>
          <p:cNvSpPr txBox="1"/>
          <p:nvPr/>
        </p:nvSpPr>
        <p:spPr>
          <a:xfrm>
            <a:off x="4001902" y="6399773"/>
            <a:ext cx="588623" cy="307777"/>
          </a:xfrm>
          <a:prstGeom prst="rect">
            <a:avLst/>
          </a:prstGeom>
          <a:noFill/>
        </p:spPr>
        <p:txBody>
          <a:bodyPr wrap="none" rtlCol="0">
            <a:spAutoFit/>
          </a:bodyPr>
          <a:lstStyle/>
          <a:p>
            <a:r>
              <a:rPr lang="en-US" sz="1400" b="1">
                <a:latin typeface="Century Gothic" panose="020B0502020202020204" pitchFamily="34" charset="0"/>
              </a:rPr>
              <a:t>2008</a:t>
            </a:r>
          </a:p>
        </p:txBody>
      </p:sp>
      <p:sp>
        <p:nvSpPr>
          <p:cNvPr id="21" name="TextBox 20">
            <a:extLst>
              <a:ext uri="{FF2B5EF4-FFF2-40B4-BE49-F238E27FC236}">
                <a16:creationId xmlns:a16="http://schemas.microsoft.com/office/drawing/2014/main" id="{A8DB3B3E-794C-D347-B450-8CF5ABE805EF}"/>
              </a:ext>
            </a:extLst>
          </p:cNvPr>
          <p:cNvSpPr txBox="1"/>
          <p:nvPr/>
        </p:nvSpPr>
        <p:spPr>
          <a:xfrm>
            <a:off x="8047487" y="6399773"/>
            <a:ext cx="588623" cy="307777"/>
          </a:xfrm>
          <a:prstGeom prst="rect">
            <a:avLst/>
          </a:prstGeom>
          <a:noFill/>
        </p:spPr>
        <p:txBody>
          <a:bodyPr wrap="none" rtlCol="0">
            <a:spAutoFit/>
          </a:bodyPr>
          <a:lstStyle/>
          <a:p>
            <a:r>
              <a:rPr lang="en-US" sz="1400" b="1">
                <a:latin typeface="Century Gothic" panose="020B0502020202020204" pitchFamily="34" charset="0"/>
              </a:rPr>
              <a:t>2009</a:t>
            </a:r>
          </a:p>
        </p:txBody>
      </p:sp>
      <p:cxnSp>
        <p:nvCxnSpPr>
          <p:cNvPr id="23" name="Straight Arrow Connector 22">
            <a:extLst>
              <a:ext uri="{FF2B5EF4-FFF2-40B4-BE49-F238E27FC236}">
                <a16:creationId xmlns:a16="http://schemas.microsoft.com/office/drawing/2014/main" id="{B7B591B9-8554-EF42-8C4E-0826A9461AF4}"/>
              </a:ext>
            </a:extLst>
          </p:cNvPr>
          <p:cNvCxnSpPr/>
          <p:nvPr/>
        </p:nvCxnSpPr>
        <p:spPr>
          <a:xfrm>
            <a:off x="5856514" y="4158244"/>
            <a:ext cx="0" cy="8600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38E43E-27C4-AF43-B321-9EF0A01F564A}"/>
              </a:ext>
            </a:extLst>
          </p:cNvPr>
          <p:cNvSpPr txBox="1"/>
          <p:nvPr/>
        </p:nvSpPr>
        <p:spPr>
          <a:xfrm>
            <a:off x="5370158" y="3264894"/>
            <a:ext cx="965329" cy="738664"/>
          </a:xfrm>
          <a:prstGeom prst="rect">
            <a:avLst/>
          </a:prstGeom>
          <a:noFill/>
        </p:spPr>
        <p:txBody>
          <a:bodyPr wrap="none" rtlCol="0">
            <a:spAutoFit/>
          </a:bodyPr>
          <a:lstStyle/>
          <a:p>
            <a:pPr algn="ctr"/>
            <a:r>
              <a:rPr lang="en-US" sz="1400" b="1">
                <a:latin typeface="Century Gothic" panose="020B0502020202020204" pitchFamily="34" charset="0"/>
              </a:rPr>
              <a:t>Brochure</a:t>
            </a:r>
          </a:p>
          <a:p>
            <a:pPr algn="ctr"/>
            <a:r>
              <a:rPr lang="en-US" sz="1400">
                <a:latin typeface="Century Gothic" panose="020B0502020202020204" pitchFamily="34" charset="0"/>
              </a:rPr>
              <a:t>Mid-Dec</a:t>
            </a:r>
          </a:p>
          <a:p>
            <a:pPr algn="ctr"/>
            <a:r>
              <a:rPr lang="en-US" sz="1400" b="1">
                <a:latin typeface="Century Gothic" panose="020B0502020202020204" pitchFamily="34" charset="0"/>
              </a:rPr>
              <a:t>$25K</a:t>
            </a:r>
          </a:p>
        </p:txBody>
      </p:sp>
    </p:spTree>
    <p:extLst>
      <p:ext uri="{BB962C8B-B14F-4D97-AF65-F5344CB8AC3E}">
        <p14:creationId xmlns:p14="http://schemas.microsoft.com/office/powerpoint/2010/main" val="1448061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390FE2-26F6-9849-803C-279E034DB0FE}"/>
              </a:ext>
            </a:extLst>
          </p:cNvPr>
          <p:cNvGrpSpPr/>
          <p:nvPr/>
        </p:nvGrpSpPr>
        <p:grpSpPr>
          <a:xfrm>
            <a:off x="2567651" y="1422911"/>
            <a:ext cx="6445720" cy="4542461"/>
            <a:chOff x="3068394" y="1172539"/>
            <a:chExt cx="6445720" cy="4542461"/>
          </a:xfrm>
        </p:grpSpPr>
        <p:pic>
          <p:nvPicPr>
            <p:cNvPr id="7" name="Picture 6" descr="A screenshot of a cell phone&#10;&#10;Description automatically generated">
              <a:extLst>
                <a:ext uri="{FF2B5EF4-FFF2-40B4-BE49-F238E27FC236}">
                  <a16:creationId xmlns:a16="http://schemas.microsoft.com/office/drawing/2014/main" id="{69B5081C-A5A1-714D-B056-21B4F2947A98}"/>
                </a:ext>
              </a:extLst>
            </p:cNvPr>
            <p:cNvPicPr>
              <a:picLocks noChangeAspect="1"/>
            </p:cNvPicPr>
            <p:nvPr/>
          </p:nvPicPr>
          <p:blipFill rotWithShape="1">
            <a:blip r:embed="rId3"/>
            <a:srcRect t="6556" b="5680"/>
            <a:stretch/>
          </p:blipFill>
          <p:spPr>
            <a:xfrm>
              <a:off x="3068394" y="1172540"/>
              <a:ext cx="6445720" cy="4542460"/>
            </a:xfrm>
            <a:prstGeom prst="rect">
              <a:avLst/>
            </a:prstGeom>
          </p:spPr>
        </p:pic>
        <p:sp>
          <p:nvSpPr>
            <p:cNvPr id="8" name="Rectangle 7">
              <a:extLst>
                <a:ext uri="{FF2B5EF4-FFF2-40B4-BE49-F238E27FC236}">
                  <a16:creationId xmlns:a16="http://schemas.microsoft.com/office/drawing/2014/main" id="{73ABA6C6-7648-3C44-807E-BDAF396F9A9B}"/>
                </a:ext>
              </a:extLst>
            </p:cNvPr>
            <p:cNvSpPr/>
            <p:nvPr/>
          </p:nvSpPr>
          <p:spPr>
            <a:xfrm>
              <a:off x="6854728" y="1172539"/>
              <a:ext cx="895901" cy="34566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809F12-9B34-7A40-BB26-DD535FCE79AA}"/>
                </a:ext>
              </a:extLst>
            </p:cNvPr>
            <p:cNvSpPr/>
            <p:nvPr/>
          </p:nvSpPr>
          <p:spPr>
            <a:xfrm>
              <a:off x="8195307" y="1172539"/>
              <a:ext cx="895901" cy="345668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681C9CA7-04C1-4548-890D-036BB5F9672C}"/>
              </a:ext>
            </a:extLst>
          </p:cNvPr>
          <p:cNvSpPr txBox="1"/>
          <p:nvPr/>
        </p:nvSpPr>
        <p:spPr>
          <a:xfrm rot="16200000">
            <a:off x="2019324" y="3841168"/>
            <a:ext cx="634581" cy="307777"/>
          </a:xfrm>
          <a:prstGeom prst="rect">
            <a:avLst/>
          </a:prstGeom>
          <a:noFill/>
        </p:spPr>
        <p:txBody>
          <a:bodyPr wrap="square" rtlCol="0">
            <a:spAutoFit/>
          </a:bodyPr>
          <a:lstStyle/>
          <a:p>
            <a:r>
              <a:rPr lang="en-US" sz="1400" b="1">
                <a:latin typeface="Century Gothic" panose="020B0502020202020204" pitchFamily="34" charset="0"/>
              </a:rPr>
              <a:t>Visits</a:t>
            </a:r>
          </a:p>
        </p:txBody>
      </p:sp>
      <p:sp>
        <p:nvSpPr>
          <p:cNvPr id="15" name="TextBox 14">
            <a:extLst>
              <a:ext uri="{FF2B5EF4-FFF2-40B4-BE49-F238E27FC236}">
                <a16:creationId xmlns:a16="http://schemas.microsoft.com/office/drawing/2014/main" id="{839C5AD2-C045-CC45-96AC-4353229FDCD3}"/>
              </a:ext>
            </a:extLst>
          </p:cNvPr>
          <p:cNvSpPr txBox="1"/>
          <p:nvPr/>
        </p:nvSpPr>
        <p:spPr>
          <a:xfrm>
            <a:off x="4902126" y="6241208"/>
            <a:ext cx="2792438" cy="307777"/>
          </a:xfrm>
          <a:prstGeom prst="rect">
            <a:avLst/>
          </a:prstGeom>
          <a:noFill/>
        </p:spPr>
        <p:txBody>
          <a:bodyPr wrap="square" rtlCol="0">
            <a:spAutoFit/>
          </a:bodyPr>
          <a:lstStyle/>
          <a:p>
            <a:r>
              <a:rPr lang="en-US" sz="1400" b="1">
                <a:latin typeface="Century Gothic" panose="020B0502020202020204" pitchFamily="34" charset="0"/>
              </a:rPr>
              <a:t>Traffic Sources</a:t>
            </a:r>
          </a:p>
        </p:txBody>
      </p:sp>
      <p:sp>
        <p:nvSpPr>
          <p:cNvPr id="16" name="Title 1">
            <a:extLst>
              <a:ext uri="{FF2B5EF4-FFF2-40B4-BE49-F238E27FC236}">
                <a16:creationId xmlns:a16="http://schemas.microsoft.com/office/drawing/2014/main" id="{8450B8B8-0455-854E-8F9A-304AEA2ABD7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a:latin typeface="Century Gothic" panose="020B0502020202020204" pitchFamily="34" charset="0"/>
              </a:rPr>
              <a:t>Visits Per Traffic Source</a:t>
            </a:r>
          </a:p>
        </p:txBody>
      </p:sp>
      <p:sp>
        <p:nvSpPr>
          <p:cNvPr id="3" name="TextBox 2">
            <a:extLst>
              <a:ext uri="{FF2B5EF4-FFF2-40B4-BE49-F238E27FC236}">
                <a16:creationId xmlns:a16="http://schemas.microsoft.com/office/drawing/2014/main" id="{903D9FA1-61B6-7D46-8B1D-AA8C23A41D9D}"/>
              </a:ext>
            </a:extLst>
          </p:cNvPr>
          <p:cNvSpPr txBox="1"/>
          <p:nvPr/>
        </p:nvSpPr>
        <p:spPr>
          <a:xfrm>
            <a:off x="6449032" y="2966589"/>
            <a:ext cx="643125" cy="338554"/>
          </a:xfrm>
          <a:prstGeom prst="rect">
            <a:avLst/>
          </a:prstGeom>
          <a:noFill/>
        </p:spPr>
        <p:txBody>
          <a:bodyPr wrap="none" rtlCol="0">
            <a:spAutoFit/>
          </a:bodyPr>
          <a:lstStyle/>
          <a:p>
            <a:r>
              <a:rPr lang="en-US" sz="1600"/>
              <a:t>+50%</a:t>
            </a:r>
          </a:p>
        </p:txBody>
      </p:sp>
      <p:sp>
        <p:nvSpPr>
          <p:cNvPr id="17" name="TextBox 16">
            <a:extLst>
              <a:ext uri="{FF2B5EF4-FFF2-40B4-BE49-F238E27FC236}">
                <a16:creationId xmlns:a16="http://schemas.microsoft.com/office/drawing/2014/main" id="{49D0E893-FAED-0545-80B2-3E66D89A95C1}"/>
              </a:ext>
            </a:extLst>
          </p:cNvPr>
          <p:cNvSpPr txBox="1"/>
          <p:nvPr/>
        </p:nvSpPr>
        <p:spPr>
          <a:xfrm>
            <a:off x="7837231" y="3688519"/>
            <a:ext cx="643125" cy="338554"/>
          </a:xfrm>
          <a:prstGeom prst="rect">
            <a:avLst/>
          </a:prstGeom>
          <a:noFill/>
        </p:spPr>
        <p:txBody>
          <a:bodyPr wrap="none" rtlCol="0">
            <a:spAutoFit/>
          </a:bodyPr>
          <a:lstStyle/>
          <a:p>
            <a:r>
              <a:rPr lang="en-US" sz="1600"/>
              <a:t>+30%</a:t>
            </a:r>
          </a:p>
        </p:txBody>
      </p:sp>
    </p:spTree>
    <p:extLst>
      <p:ext uri="{BB962C8B-B14F-4D97-AF65-F5344CB8AC3E}">
        <p14:creationId xmlns:p14="http://schemas.microsoft.com/office/powerpoint/2010/main" val="2621285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CB369FC-93FC-7243-B52E-CC8BD45ADD68}"/>
              </a:ext>
            </a:extLst>
          </p:cNvPr>
          <p:cNvGrpSpPr/>
          <p:nvPr/>
        </p:nvGrpSpPr>
        <p:grpSpPr>
          <a:xfrm>
            <a:off x="1898278" y="1591133"/>
            <a:ext cx="7212991" cy="4341779"/>
            <a:chOff x="2050678" y="796476"/>
            <a:chExt cx="7212991" cy="4341779"/>
          </a:xfrm>
        </p:grpSpPr>
        <p:pic>
          <p:nvPicPr>
            <p:cNvPr id="11" name="Picture 10" descr="A screenshot of text&#10;&#10;Description automatically generated">
              <a:extLst>
                <a:ext uri="{FF2B5EF4-FFF2-40B4-BE49-F238E27FC236}">
                  <a16:creationId xmlns:a16="http://schemas.microsoft.com/office/drawing/2014/main" id="{04F06E42-EE56-7F43-9CF8-AA5B1C5CCDFE}"/>
                </a:ext>
              </a:extLst>
            </p:cNvPr>
            <p:cNvPicPr>
              <a:picLocks noChangeAspect="1"/>
            </p:cNvPicPr>
            <p:nvPr/>
          </p:nvPicPr>
          <p:blipFill rotWithShape="1">
            <a:blip r:embed="rId3"/>
            <a:srcRect l="4282" t="6556" b="45177"/>
            <a:stretch/>
          </p:blipFill>
          <p:spPr>
            <a:xfrm>
              <a:off x="2547256" y="796476"/>
              <a:ext cx="6716413" cy="2719610"/>
            </a:xfrm>
            <a:prstGeom prst="rect">
              <a:avLst/>
            </a:prstGeom>
          </p:spPr>
        </p:pic>
        <p:sp>
          <p:nvSpPr>
            <p:cNvPr id="8" name="TextBox 7">
              <a:extLst>
                <a:ext uri="{FF2B5EF4-FFF2-40B4-BE49-F238E27FC236}">
                  <a16:creationId xmlns:a16="http://schemas.microsoft.com/office/drawing/2014/main" id="{0B0FBAFF-D234-F540-AD54-FB8CEFF5538D}"/>
                </a:ext>
              </a:extLst>
            </p:cNvPr>
            <p:cNvSpPr txBox="1"/>
            <p:nvPr/>
          </p:nvSpPr>
          <p:spPr>
            <a:xfrm>
              <a:off x="5053929" y="4786734"/>
              <a:ext cx="1388522" cy="307777"/>
            </a:xfrm>
            <a:prstGeom prst="rect">
              <a:avLst/>
            </a:prstGeom>
            <a:noFill/>
          </p:spPr>
          <p:txBody>
            <a:bodyPr wrap="none" rtlCol="0">
              <a:spAutoFit/>
            </a:bodyPr>
            <a:lstStyle/>
            <a:p>
              <a:r>
                <a:rPr lang="en-US" sz="1400" b="1">
                  <a:latin typeface="Century Gothic" panose="020B0502020202020204" pitchFamily="34" charset="0"/>
                </a:rPr>
                <a:t>Referring Sites</a:t>
              </a:r>
            </a:p>
          </p:txBody>
        </p:sp>
        <p:sp>
          <p:nvSpPr>
            <p:cNvPr id="10" name="TextBox 9">
              <a:extLst>
                <a:ext uri="{FF2B5EF4-FFF2-40B4-BE49-F238E27FC236}">
                  <a16:creationId xmlns:a16="http://schemas.microsoft.com/office/drawing/2014/main" id="{5B5035E2-7D2F-A24A-909C-36C6443DB30E}"/>
                </a:ext>
              </a:extLst>
            </p:cNvPr>
            <p:cNvSpPr txBox="1"/>
            <p:nvPr/>
          </p:nvSpPr>
          <p:spPr>
            <a:xfrm rot="17863914">
              <a:off x="3401924" y="3768398"/>
              <a:ext cx="1027845" cy="523220"/>
            </a:xfrm>
            <a:prstGeom prst="rect">
              <a:avLst/>
            </a:prstGeom>
            <a:noFill/>
          </p:spPr>
          <p:txBody>
            <a:bodyPr wrap="none" rtlCol="0">
              <a:spAutoFit/>
            </a:bodyPr>
            <a:lstStyle/>
            <a:p>
              <a:r>
                <a:rPr lang="en-US" sz="1400">
                  <a:latin typeface="Century Gothic" panose="020B0502020202020204" pitchFamily="34" charset="0"/>
                </a:rPr>
                <a:t>Google</a:t>
              </a:r>
            </a:p>
            <a:p>
              <a:r>
                <a:rPr lang="en-US" sz="1400">
                  <a:latin typeface="Century Gothic" panose="020B0502020202020204" pitchFamily="34" charset="0"/>
                </a:rPr>
                <a:t> AdWords</a:t>
              </a:r>
            </a:p>
          </p:txBody>
        </p:sp>
        <p:sp>
          <p:nvSpPr>
            <p:cNvPr id="14" name="TextBox 13">
              <a:extLst>
                <a:ext uri="{FF2B5EF4-FFF2-40B4-BE49-F238E27FC236}">
                  <a16:creationId xmlns:a16="http://schemas.microsoft.com/office/drawing/2014/main" id="{0FEF47E8-6B24-134F-B03C-5CCF56FE0AC2}"/>
                </a:ext>
              </a:extLst>
            </p:cNvPr>
            <p:cNvSpPr txBox="1"/>
            <p:nvPr/>
          </p:nvSpPr>
          <p:spPr>
            <a:xfrm rot="17621335">
              <a:off x="6192270" y="3799752"/>
              <a:ext cx="1027845" cy="523220"/>
            </a:xfrm>
            <a:prstGeom prst="rect">
              <a:avLst/>
            </a:prstGeom>
            <a:noFill/>
          </p:spPr>
          <p:txBody>
            <a:bodyPr wrap="none" rtlCol="0">
              <a:spAutoFit/>
            </a:bodyPr>
            <a:lstStyle/>
            <a:p>
              <a:r>
                <a:rPr lang="en-US" sz="1400">
                  <a:latin typeface="Century Gothic" panose="020B0502020202020204" pitchFamily="34" charset="0"/>
                </a:rPr>
                <a:t>Google</a:t>
              </a:r>
            </a:p>
            <a:p>
              <a:r>
                <a:rPr lang="en-US" sz="1400">
                  <a:latin typeface="Century Gothic" panose="020B0502020202020204" pitchFamily="34" charset="0"/>
                </a:rPr>
                <a:t> AdWords</a:t>
              </a:r>
            </a:p>
          </p:txBody>
        </p:sp>
        <p:sp>
          <p:nvSpPr>
            <p:cNvPr id="15" name="TextBox 14">
              <a:extLst>
                <a:ext uri="{FF2B5EF4-FFF2-40B4-BE49-F238E27FC236}">
                  <a16:creationId xmlns:a16="http://schemas.microsoft.com/office/drawing/2014/main" id="{5900295C-1673-EF46-BBE2-97E14AD18CBB}"/>
                </a:ext>
              </a:extLst>
            </p:cNvPr>
            <p:cNvSpPr txBox="1"/>
            <p:nvPr/>
          </p:nvSpPr>
          <p:spPr>
            <a:xfrm rot="17771493">
              <a:off x="4915112" y="3810566"/>
              <a:ext cx="681597" cy="307777"/>
            </a:xfrm>
            <a:prstGeom prst="rect">
              <a:avLst/>
            </a:prstGeom>
            <a:noFill/>
          </p:spPr>
          <p:txBody>
            <a:bodyPr wrap="none" rtlCol="0">
              <a:spAutoFit/>
            </a:bodyPr>
            <a:lstStyle/>
            <a:p>
              <a:r>
                <a:rPr lang="en-US" sz="1400">
                  <a:latin typeface="Century Gothic" panose="020B0502020202020204" pitchFamily="34" charset="0"/>
                </a:rPr>
                <a:t>Other</a:t>
              </a:r>
            </a:p>
          </p:txBody>
        </p:sp>
        <p:sp>
          <p:nvSpPr>
            <p:cNvPr id="16" name="TextBox 15">
              <a:extLst>
                <a:ext uri="{FF2B5EF4-FFF2-40B4-BE49-F238E27FC236}">
                  <a16:creationId xmlns:a16="http://schemas.microsoft.com/office/drawing/2014/main" id="{CA10F263-84A2-5A42-9E4C-7D270C6F03E3}"/>
                </a:ext>
              </a:extLst>
            </p:cNvPr>
            <p:cNvSpPr txBox="1"/>
            <p:nvPr/>
          </p:nvSpPr>
          <p:spPr>
            <a:xfrm rot="17832776">
              <a:off x="7252482" y="4126599"/>
              <a:ext cx="1715534" cy="307777"/>
            </a:xfrm>
            <a:prstGeom prst="rect">
              <a:avLst/>
            </a:prstGeom>
            <a:noFill/>
          </p:spPr>
          <p:txBody>
            <a:bodyPr wrap="none" rtlCol="0">
              <a:spAutoFit/>
            </a:bodyPr>
            <a:lstStyle/>
            <a:p>
              <a:r>
                <a:rPr lang="en-US" sz="1400" err="1">
                  <a:latin typeface="Century Gothic" panose="020B0502020202020204" pitchFamily="34" charset="0"/>
                </a:rPr>
                <a:t>sedoparking.com</a:t>
              </a:r>
              <a:endParaRPr lang="en-US" sz="1400">
                <a:latin typeface="Century Gothic" panose="020B0502020202020204" pitchFamily="34" charset="0"/>
              </a:endParaRPr>
            </a:p>
          </p:txBody>
        </p:sp>
        <p:sp>
          <p:nvSpPr>
            <p:cNvPr id="17" name="TextBox 16">
              <a:extLst>
                <a:ext uri="{FF2B5EF4-FFF2-40B4-BE49-F238E27FC236}">
                  <a16:creationId xmlns:a16="http://schemas.microsoft.com/office/drawing/2014/main" id="{6917E4E2-A562-DC4D-AD14-77EDDEA3D1EB}"/>
                </a:ext>
              </a:extLst>
            </p:cNvPr>
            <p:cNvSpPr txBox="1"/>
            <p:nvPr/>
          </p:nvSpPr>
          <p:spPr>
            <a:xfrm rot="16200000">
              <a:off x="1900637" y="1858477"/>
              <a:ext cx="607859" cy="307777"/>
            </a:xfrm>
            <a:prstGeom prst="rect">
              <a:avLst/>
            </a:prstGeom>
            <a:noFill/>
          </p:spPr>
          <p:txBody>
            <a:bodyPr wrap="none" rtlCol="0">
              <a:spAutoFit/>
            </a:bodyPr>
            <a:lstStyle/>
            <a:p>
              <a:r>
                <a:rPr lang="en-US" sz="1400" b="1">
                  <a:latin typeface="Century Gothic" panose="020B0502020202020204" pitchFamily="34" charset="0"/>
                </a:rPr>
                <a:t>Visits</a:t>
              </a:r>
            </a:p>
          </p:txBody>
        </p:sp>
      </p:grpSp>
      <p:sp>
        <p:nvSpPr>
          <p:cNvPr id="18" name="Title 1">
            <a:extLst>
              <a:ext uri="{FF2B5EF4-FFF2-40B4-BE49-F238E27FC236}">
                <a16:creationId xmlns:a16="http://schemas.microsoft.com/office/drawing/2014/main" id="{8D5551C3-3947-B94C-A709-B27EFB3D761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a:latin typeface="Century Gothic" panose="020B0502020202020204" pitchFamily="34" charset="0"/>
              </a:rPr>
              <a:t>Visits Per Referring Site</a:t>
            </a:r>
          </a:p>
        </p:txBody>
      </p:sp>
      <p:sp>
        <p:nvSpPr>
          <p:cNvPr id="19" name="Rectangle 18">
            <a:extLst>
              <a:ext uri="{FF2B5EF4-FFF2-40B4-BE49-F238E27FC236}">
                <a16:creationId xmlns:a16="http://schemas.microsoft.com/office/drawing/2014/main" id="{295413F1-B35E-BF41-A427-778A713D7A61}"/>
              </a:ext>
            </a:extLst>
          </p:cNvPr>
          <p:cNvSpPr/>
          <p:nvPr/>
        </p:nvSpPr>
        <p:spPr>
          <a:xfrm>
            <a:off x="3338252" y="1591133"/>
            <a:ext cx="895901" cy="262669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8EB06D-16A6-294B-92AB-2A1F5F0EF14B}"/>
              </a:ext>
            </a:extLst>
          </p:cNvPr>
          <p:cNvSpPr/>
          <p:nvPr/>
        </p:nvSpPr>
        <p:spPr>
          <a:xfrm>
            <a:off x="6224760" y="1591133"/>
            <a:ext cx="895901" cy="262669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0341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white wall&#10;&#10;Description automatically generated">
            <a:extLst>
              <a:ext uri="{FF2B5EF4-FFF2-40B4-BE49-F238E27FC236}">
                <a16:creationId xmlns:a16="http://schemas.microsoft.com/office/drawing/2014/main" id="{B3D2296D-BCAD-554A-AE6C-4574031AEA95}"/>
              </a:ext>
            </a:extLst>
          </p:cNvPr>
          <p:cNvPicPr>
            <a:picLocks noChangeAspect="1"/>
          </p:cNvPicPr>
          <p:nvPr/>
        </p:nvPicPr>
        <p:blipFill rotWithShape="1">
          <a:blip r:embed="rId3"/>
          <a:srcRect l="4165" t="6556" b="4997"/>
          <a:stretch/>
        </p:blipFill>
        <p:spPr>
          <a:xfrm>
            <a:off x="2601686" y="1556656"/>
            <a:ext cx="6580667" cy="4876803"/>
          </a:xfrm>
          <a:prstGeom prst="rect">
            <a:avLst/>
          </a:prstGeom>
        </p:spPr>
      </p:pic>
      <p:sp>
        <p:nvSpPr>
          <p:cNvPr id="8" name="Rectangle 7">
            <a:extLst>
              <a:ext uri="{FF2B5EF4-FFF2-40B4-BE49-F238E27FC236}">
                <a16:creationId xmlns:a16="http://schemas.microsoft.com/office/drawing/2014/main" id="{8617DA19-DC03-B948-9EF4-C184FA911C48}"/>
              </a:ext>
            </a:extLst>
          </p:cNvPr>
          <p:cNvSpPr/>
          <p:nvPr/>
        </p:nvSpPr>
        <p:spPr>
          <a:xfrm>
            <a:off x="5156557" y="1690148"/>
            <a:ext cx="600789" cy="410385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9F2BF43-4249-4D43-8005-C8CA5A24C416}"/>
              </a:ext>
            </a:extLst>
          </p:cNvPr>
          <p:cNvSpPr txBox="1"/>
          <p:nvPr/>
        </p:nvSpPr>
        <p:spPr>
          <a:xfrm rot="16200000">
            <a:off x="2019324" y="3841168"/>
            <a:ext cx="634581" cy="307777"/>
          </a:xfrm>
          <a:prstGeom prst="rect">
            <a:avLst/>
          </a:prstGeom>
          <a:noFill/>
        </p:spPr>
        <p:txBody>
          <a:bodyPr wrap="square" rtlCol="0">
            <a:spAutoFit/>
          </a:bodyPr>
          <a:lstStyle/>
          <a:p>
            <a:r>
              <a:rPr lang="en-US" sz="1400" b="1">
                <a:latin typeface="Century Gothic" panose="020B0502020202020204" pitchFamily="34" charset="0"/>
              </a:rPr>
              <a:t>Visits</a:t>
            </a:r>
          </a:p>
        </p:txBody>
      </p:sp>
      <p:sp>
        <p:nvSpPr>
          <p:cNvPr id="14" name="TextBox 13">
            <a:extLst>
              <a:ext uri="{FF2B5EF4-FFF2-40B4-BE49-F238E27FC236}">
                <a16:creationId xmlns:a16="http://schemas.microsoft.com/office/drawing/2014/main" id="{4C25A100-8D2A-3F4E-8205-24C5171ACE9E}"/>
              </a:ext>
            </a:extLst>
          </p:cNvPr>
          <p:cNvSpPr txBox="1"/>
          <p:nvPr/>
        </p:nvSpPr>
        <p:spPr>
          <a:xfrm>
            <a:off x="4805791" y="6491579"/>
            <a:ext cx="2792438" cy="307777"/>
          </a:xfrm>
          <a:prstGeom prst="rect">
            <a:avLst/>
          </a:prstGeom>
          <a:noFill/>
        </p:spPr>
        <p:txBody>
          <a:bodyPr wrap="square" rtlCol="0">
            <a:spAutoFit/>
          </a:bodyPr>
          <a:lstStyle/>
          <a:p>
            <a:r>
              <a:rPr lang="en-US" sz="1400" b="1">
                <a:latin typeface="Century Gothic" panose="020B0502020202020204" pitchFamily="34" charset="0"/>
              </a:rPr>
              <a:t>Search Engine Source</a:t>
            </a:r>
          </a:p>
        </p:txBody>
      </p:sp>
      <p:sp>
        <p:nvSpPr>
          <p:cNvPr id="15" name="Title 1">
            <a:extLst>
              <a:ext uri="{FF2B5EF4-FFF2-40B4-BE49-F238E27FC236}">
                <a16:creationId xmlns:a16="http://schemas.microsoft.com/office/drawing/2014/main" id="{D893DE3F-C402-8E48-A7B7-EF0E90C774B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a:latin typeface="Century Gothic" panose="020B0502020202020204" pitchFamily="34" charset="0"/>
              </a:rPr>
              <a:t>Visits Per Search Engine Source</a:t>
            </a:r>
          </a:p>
        </p:txBody>
      </p:sp>
    </p:spTree>
    <p:extLst>
      <p:ext uri="{BB962C8B-B14F-4D97-AF65-F5344CB8AC3E}">
        <p14:creationId xmlns:p14="http://schemas.microsoft.com/office/powerpoint/2010/main" val="1884490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1386</Words>
  <Application>Microsoft Macintosh PowerPoint</Application>
  <PresentationFormat>Widescreen</PresentationFormat>
  <Paragraphs>246</Paragraphs>
  <Slides>28</Slides>
  <Notes>15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Century Gothic</vt:lpstr>
      <vt:lpstr>Cochin</vt:lpstr>
      <vt:lpstr>Didot</vt:lpstr>
      <vt:lpstr>Office Theme</vt:lpstr>
      <vt:lpstr>PowerPoint Presentation</vt:lpstr>
      <vt:lpstr>Quality Alloys, Inc. (QA)</vt:lpstr>
      <vt:lpstr>QA Financials</vt:lpstr>
      <vt:lpstr>Business Questions</vt:lpstr>
      <vt:lpstr>PowerPoint Presentation</vt:lpstr>
      <vt:lpstr>Unique Visits Per Week</vt:lpstr>
      <vt:lpstr>Visits Per Traffic Source</vt:lpstr>
      <vt:lpstr>Visits Per Referring Site</vt:lpstr>
      <vt:lpstr>Visits Per Search Engine Source</vt:lpstr>
      <vt:lpstr>Visits Per Sub-Continent Region</vt:lpstr>
      <vt:lpstr>PowerPoint Presentation</vt:lpstr>
      <vt:lpstr>Correlations</vt:lpstr>
      <vt:lpstr>PowerPoint Presentation</vt:lpstr>
      <vt:lpstr>Unique Visits Per Week</vt:lpstr>
      <vt:lpstr>Means</vt:lpstr>
      <vt:lpstr>PowerPoint Presentation</vt:lpstr>
      <vt:lpstr>PowerPoint Presentation</vt:lpstr>
      <vt:lpstr>Pounds  Sold Per Week</vt:lpstr>
      <vt:lpstr>Profits Per Week</vt:lpstr>
      <vt:lpstr>PowerPoint Presentation</vt:lpstr>
      <vt:lpstr>Modelling</vt:lpstr>
      <vt:lpstr>PowerPoint Presentation</vt:lpstr>
      <vt:lpstr>Where and how should QA advertise?</vt:lpstr>
      <vt:lpstr>Long-Term Recommendations</vt:lpstr>
      <vt:lpstr>PowerPoint Presentation</vt:lpstr>
      <vt:lpstr>PowerPoint Presentation</vt:lpstr>
      <vt:lpstr>General Information</vt:lpstr>
      <vt:lpstr>Modelling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Ayara Pontioso</dc:creator>
  <cp:lastModifiedBy>Ayara Rebekah Pontioso</cp:lastModifiedBy>
  <cp:revision>1</cp:revision>
  <dcterms:created xsi:type="dcterms:W3CDTF">2019-12-03T00:51:37Z</dcterms:created>
  <dcterms:modified xsi:type="dcterms:W3CDTF">2019-12-05T00:34:07Z</dcterms:modified>
</cp:coreProperties>
</file>